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y="5143500" cx="9144000"/>
  <p:notesSz cx="6858000" cy="9144000"/>
  <p:embeddedFontLst>
    <p:embeddedFont>
      <p:font typeface="Roboto"/>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22" Type="http://schemas.openxmlformats.org/officeDocument/2006/relationships/font" Target="fonts/Roboto-bold.fntdata"/><Relationship Id="rId10" Type="http://schemas.openxmlformats.org/officeDocument/2006/relationships/slide" Target="slides/slide5.xml"/><Relationship Id="rId21" Type="http://schemas.openxmlformats.org/officeDocument/2006/relationships/font" Target="fonts/Roboto-regular.fntdata"/><Relationship Id="rId13" Type="http://schemas.openxmlformats.org/officeDocument/2006/relationships/slide" Target="slides/slide8.xml"/><Relationship Id="rId24" Type="http://schemas.openxmlformats.org/officeDocument/2006/relationships/font" Target="fonts/Roboto-boldItalic.fntdata"/><Relationship Id="rId12" Type="http://schemas.openxmlformats.org/officeDocument/2006/relationships/slide" Target="slides/slide7.xml"/><Relationship Id="rId23" Type="http://schemas.openxmlformats.org/officeDocument/2006/relationships/font" Target="fonts/Roboto-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2" name="Shape 112"/>
        <p:cNvGrpSpPr/>
        <p:nvPr/>
      </p:nvGrpSpPr>
      <p:grpSpPr>
        <a:xfrm>
          <a:off x="0" y="0"/>
          <a:ext cx="0" cy="0"/>
          <a:chOff x="0" y="0"/>
          <a:chExt cx="0" cy="0"/>
        </a:xfrm>
      </p:grpSpPr>
      <p:sp>
        <p:nvSpPr>
          <p:cNvPr id="113" name="Google Shape;113;g773598479d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773598479d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9" name="Shape 119"/>
        <p:cNvGrpSpPr/>
        <p:nvPr/>
      </p:nvGrpSpPr>
      <p:grpSpPr>
        <a:xfrm>
          <a:off x="0" y="0"/>
          <a:ext cx="0" cy="0"/>
          <a:chOff x="0" y="0"/>
          <a:chExt cx="0" cy="0"/>
        </a:xfrm>
      </p:grpSpPr>
      <p:sp>
        <p:nvSpPr>
          <p:cNvPr id="120" name="Google Shape;120;g773598479d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773598479d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6" name="Shape 126"/>
        <p:cNvGrpSpPr/>
        <p:nvPr/>
      </p:nvGrpSpPr>
      <p:grpSpPr>
        <a:xfrm>
          <a:off x="0" y="0"/>
          <a:ext cx="0" cy="0"/>
          <a:chOff x="0" y="0"/>
          <a:chExt cx="0" cy="0"/>
        </a:xfrm>
      </p:grpSpPr>
      <p:sp>
        <p:nvSpPr>
          <p:cNvPr id="127" name="Google Shape;127;g773598479d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773598479d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 name="Shape 132"/>
        <p:cNvGrpSpPr/>
        <p:nvPr/>
      </p:nvGrpSpPr>
      <p:grpSpPr>
        <a:xfrm>
          <a:off x="0" y="0"/>
          <a:ext cx="0" cy="0"/>
          <a:chOff x="0" y="0"/>
          <a:chExt cx="0" cy="0"/>
        </a:xfrm>
      </p:grpSpPr>
      <p:sp>
        <p:nvSpPr>
          <p:cNvPr id="133" name="Google Shape;133;g80e1daf127_0_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80e1daf127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 name="Shape 137"/>
        <p:cNvGrpSpPr/>
        <p:nvPr/>
      </p:nvGrpSpPr>
      <p:grpSpPr>
        <a:xfrm>
          <a:off x="0" y="0"/>
          <a:ext cx="0" cy="0"/>
          <a:chOff x="0" y="0"/>
          <a:chExt cx="0" cy="0"/>
        </a:xfrm>
      </p:grpSpPr>
      <p:sp>
        <p:nvSpPr>
          <p:cNvPr id="138" name="Google Shape;138;g773598479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773598479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3" name="Shape 143"/>
        <p:cNvGrpSpPr/>
        <p:nvPr/>
      </p:nvGrpSpPr>
      <p:grpSpPr>
        <a:xfrm>
          <a:off x="0" y="0"/>
          <a:ext cx="0" cy="0"/>
          <a:chOff x="0" y="0"/>
          <a:chExt cx="0" cy="0"/>
        </a:xfrm>
      </p:grpSpPr>
      <p:sp>
        <p:nvSpPr>
          <p:cNvPr id="144" name="Google Shape;144;g848d42ed32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848d42ed32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 name="Shape 56"/>
        <p:cNvGrpSpPr/>
        <p:nvPr/>
      </p:nvGrpSpPr>
      <p:grpSpPr>
        <a:xfrm>
          <a:off x="0" y="0"/>
          <a:ext cx="0" cy="0"/>
          <a:chOff x="0" y="0"/>
          <a:chExt cx="0" cy="0"/>
        </a:xfrm>
      </p:grpSpPr>
      <p:sp>
        <p:nvSpPr>
          <p:cNvPr id="57" name="Google Shape;57;g80e1daf127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80e1daf127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3" name="Shape 63"/>
        <p:cNvGrpSpPr/>
        <p:nvPr/>
      </p:nvGrpSpPr>
      <p:grpSpPr>
        <a:xfrm>
          <a:off x="0" y="0"/>
          <a:ext cx="0" cy="0"/>
          <a:chOff x="0" y="0"/>
          <a:chExt cx="0" cy="0"/>
        </a:xfrm>
      </p:grpSpPr>
      <p:sp>
        <p:nvSpPr>
          <p:cNvPr id="64" name="Google Shape;64;g80e1daf127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80e1daf127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9" name="Shape 69"/>
        <p:cNvGrpSpPr/>
        <p:nvPr/>
      </p:nvGrpSpPr>
      <p:grpSpPr>
        <a:xfrm>
          <a:off x="0" y="0"/>
          <a:ext cx="0" cy="0"/>
          <a:chOff x="0" y="0"/>
          <a:chExt cx="0" cy="0"/>
        </a:xfrm>
      </p:grpSpPr>
      <p:sp>
        <p:nvSpPr>
          <p:cNvPr id="70" name="Google Shape;70;g80e1daf127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80e1daf127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7" name="Shape 77"/>
        <p:cNvGrpSpPr/>
        <p:nvPr/>
      </p:nvGrpSpPr>
      <p:grpSpPr>
        <a:xfrm>
          <a:off x="0" y="0"/>
          <a:ext cx="0" cy="0"/>
          <a:chOff x="0" y="0"/>
          <a:chExt cx="0" cy="0"/>
        </a:xfrm>
      </p:grpSpPr>
      <p:sp>
        <p:nvSpPr>
          <p:cNvPr id="78" name="Google Shape;78;g848d42ed32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848d42ed32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 name="Shape 84"/>
        <p:cNvGrpSpPr/>
        <p:nvPr/>
      </p:nvGrpSpPr>
      <p:grpSpPr>
        <a:xfrm>
          <a:off x="0" y="0"/>
          <a:ext cx="0" cy="0"/>
          <a:chOff x="0" y="0"/>
          <a:chExt cx="0" cy="0"/>
        </a:xfrm>
      </p:grpSpPr>
      <p:sp>
        <p:nvSpPr>
          <p:cNvPr id="85" name="Google Shape;85;g84907fc5b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84907fc5b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 name="Shape 91"/>
        <p:cNvGrpSpPr/>
        <p:nvPr/>
      </p:nvGrpSpPr>
      <p:grpSpPr>
        <a:xfrm>
          <a:off x="0" y="0"/>
          <a:ext cx="0" cy="0"/>
          <a:chOff x="0" y="0"/>
          <a:chExt cx="0" cy="0"/>
        </a:xfrm>
      </p:grpSpPr>
      <p:sp>
        <p:nvSpPr>
          <p:cNvPr id="92" name="Google Shape;92;g84907fc5b8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84907fc5b8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 name="Shape 98"/>
        <p:cNvGrpSpPr/>
        <p:nvPr/>
      </p:nvGrpSpPr>
      <p:grpSpPr>
        <a:xfrm>
          <a:off x="0" y="0"/>
          <a:ext cx="0" cy="0"/>
          <a:chOff x="0" y="0"/>
          <a:chExt cx="0" cy="0"/>
        </a:xfrm>
      </p:grpSpPr>
      <p:sp>
        <p:nvSpPr>
          <p:cNvPr id="99" name="Google Shape;99;g848d42ecb1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848d42ecb1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6" name="Shape 106"/>
        <p:cNvGrpSpPr/>
        <p:nvPr/>
      </p:nvGrpSpPr>
      <p:grpSpPr>
        <a:xfrm>
          <a:off x="0" y="0"/>
          <a:ext cx="0" cy="0"/>
          <a:chOff x="0" y="0"/>
          <a:chExt cx="0" cy="0"/>
        </a:xfrm>
      </p:grpSpPr>
      <p:sp>
        <p:nvSpPr>
          <p:cNvPr id="107" name="Google Shape;107;g80e1daf127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80e1daf127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6.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8.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hyperlink" Target="http://www.youtube.com/watch?v=ZlH60lm3mz0" TargetMode="External"/><Relationship Id="rId4" Type="http://schemas.openxmlformats.org/officeDocument/2006/relationships/image" Target="../media/image4.jpg"/><Relationship Id="rId5" Type="http://schemas.openxmlformats.org/officeDocument/2006/relationships/image" Target="../media/image3.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Lesson 4</a:t>
            </a:r>
            <a:endParaRPr/>
          </a:p>
        </p:txBody>
      </p:sp>
      <p:sp>
        <p:nvSpPr>
          <p:cNvPr id="55" name="Google Shape;55;p13"/>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5" name="Shape 115"/>
        <p:cNvGrpSpPr/>
        <p:nvPr/>
      </p:nvGrpSpPr>
      <p:grpSpPr>
        <a:xfrm>
          <a:off x="0" y="0"/>
          <a:ext cx="0" cy="0"/>
          <a:chOff x="0" y="0"/>
          <a:chExt cx="0" cy="0"/>
        </a:xfrm>
      </p:grpSpPr>
      <p:sp>
        <p:nvSpPr>
          <p:cNvPr id="116" name="Google Shape;116;p22"/>
          <p:cNvSpPr txBox="1"/>
          <p:nvPr>
            <p:ph type="ctrTitle"/>
          </p:nvPr>
        </p:nvSpPr>
        <p:spPr>
          <a:xfrm>
            <a:off x="311700" y="231925"/>
            <a:ext cx="8520600" cy="9822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Data analysis</a:t>
            </a:r>
            <a:endParaRPr/>
          </a:p>
        </p:txBody>
      </p:sp>
      <p:sp>
        <p:nvSpPr>
          <p:cNvPr id="117" name="Google Shape;117;p22"/>
          <p:cNvSpPr txBox="1"/>
          <p:nvPr>
            <p:ph idx="1" type="subTitle"/>
          </p:nvPr>
        </p:nvSpPr>
        <p:spPr>
          <a:xfrm>
            <a:off x="311700" y="1132400"/>
            <a:ext cx="4586100" cy="36972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500"/>
              <a:t>You</a:t>
            </a:r>
            <a:r>
              <a:rPr lang="en" sz="2500"/>
              <a:t> are going to spend some time with your group looking at</a:t>
            </a:r>
            <a:r>
              <a:rPr b="1" lang="en" sz="2500"/>
              <a:t> data</a:t>
            </a:r>
            <a:r>
              <a:rPr lang="en" sz="2500"/>
              <a:t> from some Kaiser Permanente </a:t>
            </a:r>
            <a:r>
              <a:rPr b="1" lang="en" sz="2500"/>
              <a:t>clinics</a:t>
            </a:r>
            <a:r>
              <a:rPr lang="en" sz="2500"/>
              <a:t> in our area.</a:t>
            </a:r>
            <a:endParaRPr sz="2500"/>
          </a:p>
          <a:p>
            <a:pPr indent="0" lvl="0" marL="0" rtl="0" algn="ctr">
              <a:spcBef>
                <a:spcPts val="0"/>
              </a:spcBef>
              <a:spcAft>
                <a:spcPts val="0"/>
              </a:spcAft>
              <a:buNone/>
            </a:pPr>
            <a:r>
              <a:t/>
            </a:r>
            <a:endParaRPr sz="2500"/>
          </a:p>
          <a:p>
            <a:pPr indent="0" lvl="0" marL="0" rtl="0" algn="ctr">
              <a:spcBef>
                <a:spcPts val="0"/>
              </a:spcBef>
              <a:spcAft>
                <a:spcPts val="0"/>
              </a:spcAft>
              <a:buNone/>
            </a:pPr>
            <a:r>
              <a:rPr lang="en" sz="2500"/>
              <a:t>What information do you expect to find?</a:t>
            </a:r>
            <a:endParaRPr sz="2500"/>
          </a:p>
          <a:p>
            <a:pPr indent="0" lvl="0" marL="0" rtl="0" algn="ctr">
              <a:spcBef>
                <a:spcPts val="0"/>
              </a:spcBef>
              <a:spcAft>
                <a:spcPts val="0"/>
              </a:spcAft>
              <a:buNone/>
            </a:pPr>
            <a:r>
              <a:rPr lang="en" sz="1900"/>
              <a:t>Partner talk and be ready to share out.</a:t>
            </a:r>
            <a:endParaRPr sz="1900"/>
          </a:p>
        </p:txBody>
      </p:sp>
      <p:pic>
        <p:nvPicPr>
          <p:cNvPr id="118" name="Google Shape;118;p22"/>
          <p:cNvPicPr preferRelativeResize="0"/>
          <p:nvPr/>
        </p:nvPicPr>
        <p:blipFill>
          <a:blip r:embed="rId3">
            <a:alphaModFix/>
          </a:blip>
          <a:stretch>
            <a:fillRect/>
          </a:stretch>
        </p:blipFill>
        <p:spPr>
          <a:xfrm>
            <a:off x="4954700" y="1844050"/>
            <a:ext cx="3941400" cy="26276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 name="Shape 122"/>
        <p:cNvGrpSpPr/>
        <p:nvPr/>
      </p:nvGrpSpPr>
      <p:grpSpPr>
        <a:xfrm>
          <a:off x="0" y="0"/>
          <a:ext cx="0" cy="0"/>
          <a:chOff x="0" y="0"/>
          <a:chExt cx="0" cy="0"/>
        </a:xfrm>
      </p:grpSpPr>
      <p:sp>
        <p:nvSpPr>
          <p:cNvPr id="123" name="Google Shape;123;p23"/>
          <p:cNvSpPr txBox="1"/>
          <p:nvPr>
            <p:ph type="ctrTitle"/>
          </p:nvPr>
        </p:nvSpPr>
        <p:spPr>
          <a:xfrm>
            <a:off x="311700" y="231925"/>
            <a:ext cx="8520600" cy="9822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Data analysis</a:t>
            </a:r>
            <a:endParaRPr/>
          </a:p>
        </p:txBody>
      </p:sp>
      <p:sp>
        <p:nvSpPr>
          <p:cNvPr id="124" name="Google Shape;124;p23"/>
          <p:cNvSpPr txBox="1"/>
          <p:nvPr>
            <p:ph idx="1" type="subTitle"/>
          </p:nvPr>
        </p:nvSpPr>
        <p:spPr>
          <a:xfrm>
            <a:off x="311700" y="1214125"/>
            <a:ext cx="8520600" cy="3615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300"/>
              <a:t>As we</a:t>
            </a:r>
            <a:r>
              <a:rPr lang="en" sz="2300"/>
              <a:t> spend some time looking at</a:t>
            </a:r>
            <a:r>
              <a:rPr b="1" lang="en" sz="2300"/>
              <a:t> data</a:t>
            </a:r>
            <a:r>
              <a:rPr lang="en" sz="2300"/>
              <a:t> from some Kaiser Permanente </a:t>
            </a:r>
            <a:r>
              <a:rPr b="1" lang="en" sz="2300"/>
              <a:t>clinics</a:t>
            </a:r>
            <a:r>
              <a:rPr lang="en" sz="2300"/>
              <a:t> in our area, you might find:</a:t>
            </a:r>
            <a:endParaRPr sz="2300"/>
          </a:p>
          <a:p>
            <a:pPr indent="0" lvl="0" marL="0" rtl="0" algn="l">
              <a:spcBef>
                <a:spcPts val="0"/>
              </a:spcBef>
              <a:spcAft>
                <a:spcPts val="0"/>
              </a:spcAft>
              <a:buNone/>
            </a:pPr>
            <a:r>
              <a:t/>
            </a:r>
            <a:endParaRPr sz="2000"/>
          </a:p>
          <a:p>
            <a:pPr indent="457200" lvl="0" marL="0" rtl="0" algn="l">
              <a:spcBef>
                <a:spcPts val="0"/>
              </a:spcBef>
              <a:spcAft>
                <a:spcPts val="0"/>
              </a:spcAft>
              <a:buNone/>
            </a:pPr>
            <a:r>
              <a:rPr lang="en" sz="1600"/>
              <a:t>Location</a:t>
            </a:r>
            <a:endParaRPr sz="1600"/>
          </a:p>
          <a:p>
            <a:pPr indent="457200" lvl="0" marL="0" rtl="0" algn="l">
              <a:spcBef>
                <a:spcPts val="0"/>
              </a:spcBef>
              <a:spcAft>
                <a:spcPts val="0"/>
              </a:spcAft>
              <a:buNone/>
            </a:pPr>
            <a:r>
              <a:rPr lang="en" sz="1600"/>
              <a:t>Date</a:t>
            </a:r>
            <a:endParaRPr sz="1600"/>
          </a:p>
          <a:p>
            <a:pPr indent="457200" lvl="0" marL="0" rtl="0" algn="l">
              <a:spcBef>
                <a:spcPts val="0"/>
              </a:spcBef>
              <a:spcAft>
                <a:spcPts val="0"/>
              </a:spcAft>
              <a:buNone/>
            </a:pPr>
            <a:r>
              <a:rPr lang="en" sz="1600"/>
              <a:t>Age of patient</a:t>
            </a:r>
            <a:endParaRPr sz="1600"/>
          </a:p>
          <a:p>
            <a:pPr indent="457200" lvl="0" marL="0" rtl="0" algn="l">
              <a:spcBef>
                <a:spcPts val="0"/>
              </a:spcBef>
              <a:spcAft>
                <a:spcPts val="0"/>
              </a:spcAft>
              <a:buNone/>
            </a:pPr>
            <a:r>
              <a:rPr lang="en" sz="1600"/>
              <a:t>Symptoms of patients</a:t>
            </a:r>
            <a:endParaRPr sz="1600"/>
          </a:p>
          <a:p>
            <a:pPr indent="457200" lvl="0" marL="0" rtl="0" algn="l">
              <a:spcBef>
                <a:spcPts val="0"/>
              </a:spcBef>
              <a:spcAft>
                <a:spcPts val="0"/>
              </a:spcAft>
              <a:buNone/>
            </a:pPr>
            <a:r>
              <a:rPr lang="en" sz="1600"/>
              <a:t>Health history</a:t>
            </a:r>
            <a:endParaRPr sz="1600"/>
          </a:p>
          <a:p>
            <a:pPr indent="457200" lvl="0" marL="0" rtl="0" algn="l">
              <a:spcBef>
                <a:spcPts val="0"/>
              </a:spcBef>
              <a:spcAft>
                <a:spcPts val="0"/>
              </a:spcAft>
              <a:buNone/>
            </a:pPr>
            <a:r>
              <a:rPr lang="en" sz="1600"/>
              <a:t>Diagnosis</a:t>
            </a:r>
            <a:endParaRPr sz="1600"/>
          </a:p>
          <a:p>
            <a:pPr indent="457200" lvl="0" marL="0" rtl="0" algn="l">
              <a:spcBef>
                <a:spcPts val="0"/>
              </a:spcBef>
              <a:spcAft>
                <a:spcPts val="0"/>
              </a:spcAft>
              <a:buNone/>
            </a:pPr>
            <a:r>
              <a:rPr lang="en" sz="1600"/>
              <a:t>Anything else?</a:t>
            </a:r>
            <a:endParaRPr sz="1600"/>
          </a:p>
        </p:txBody>
      </p:sp>
      <p:pic>
        <p:nvPicPr>
          <p:cNvPr id="125" name="Google Shape;125;p23"/>
          <p:cNvPicPr preferRelativeResize="0"/>
          <p:nvPr/>
        </p:nvPicPr>
        <p:blipFill>
          <a:blip r:embed="rId3">
            <a:alphaModFix/>
          </a:blip>
          <a:stretch>
            <a:fillRect/>
          </a:stretch>
        </p:blipFill>
        <p:spPr>
          <a:xfrm>
            <a:off x="4329026" y="2114726"/>
            <a:ext cx="4087750" cy="2714998"/>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9" name="Shape 129"/>
        <p:cNvGrpSpPr/>
        <p:nvPr/>
      </p:nvGrpSpPr>
      <p:grpSpPr>
        <a:xfrm>
          <a:off x="0" y="0"/>
          <a:ext cx="0" cy="0"/>
          <a:chOff x="0" y="0"/>
          <a:chExt cx="0" cy="0"/>
        </a:xfrm>
      </p:grpSpPr>
      <p:sp>
        <p:nvSpPr>
          <p:cNvPr id="130" name="Google Shape;130;p24"/>
          <p:cNvSpPr txBox="1"/>
          <p:nvPr>
            <p:ph type="ctrTitle"/>
          </p:nvPr>
        </p:nvSpPr>
        <p:spPr>
          <a:xfrm>
            <a:off x="311700" y="744575"/>
            <a:ext cx="8520600" cy="824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t/>
            </a:r>
            <a:endParaRPr/>
          </a:p>
        </p:txBody>
      </p:sp>
      <p:sp>
        <p:nvSpPr>
          <p:cNvPr id="131" name="Google Shape;131;p24"/>
          <p:cNvSpPr txBox="1"/>
          <p:nvPr>
            <p:ph idx="1" type="subTitle"/>
          </p:nvPr>
        </p:nvSpPr>
        <p:spPr>
          <a:xfrm>
            <a:off x="311700" y="1937350"/>
            <a:ext cx="8520600" cy="2578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i="1" lang="en"/>
              <a:t>Should we assign the data type to each group so they know what to look for?  Should each group be open-ended?  Should we have a set of gathered data available for groups to use who were unable to complete this analysis?</a:t>
            </a:r>
            <a:endParaRPr i="1"/>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5" name="Shape 135"/>
        <p:cNvGrpSpPr/>
        <p:nvPr/>
      </p:nvGrpSpPr>
      <p:grpSpPr>
        <a:xfrm>
          <a:off x="0" y="0"/>
          <a:ext cx="0" cy="0"/>
          <a:chOff x="0" y="0"/>
          <a:chExt cx="0" cy="0"/>
        </a:xfrm>
      </p:grpSpPr>
      <p:sp>
        <p:nvSpPr>
          <p:cNvPr id="136" name="Google Shape;136;p25"/>
          <p:cNvSpPr txBox="1"/>
          <p:nvPr>
            <p:ph idx="1" type="subTitle"/>
          </p:nvPr>
        </p:nvSpPr>
        <p:spPr>
          <a:xfrm>
            <a:off x="311700" y="791300"/>
            <a:ext cx="8520600" cy="2835300"/>
          </a:xfrm>
          <a:prstGeom prst="rect">
            <a:avLst/>
          </a:prstGeom>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1"/>
                </a:solidFill>
                <a:latin typeface="Times New Roman"/>
                <a:ea typeface="Times New Roman"/>
                <a:cs typeface="Times New Roman"/>
                <a:sym typeface="Times New Roman"/>
              </a:rPr>
              <a:t>Reread the problem.</a:t>
            </a:r>
            <a:endParaRPr sz="11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sz="11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en" sz="2400">
                <a:solidFill>
                  <a:schemeClr val="dk1"/>
                </a:solidFill>
                <a:latin typeface="Times New Roman"/>
                <a:ea typeface="Times New Roman"/>
                <a:cs typeface="Times New Roman"/>
                <a:sym typeface="Times New Roman"/>
              </a:rPr>
              <a:t>Based on your prior experience, what do you think could be causing the illness at school?  What more information do you need?</a:t>
            </a:r>
            <a:endParaRPr sz="24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b="1" i="1" sz="2400">
              <a:solidFill>
                <a:srgbClr val="FF0000"/>
              </a:solidFill>
              <a:latin typeface="Times New Roman"/>
              <a:ea typeface="Times New Roman"/>
              <a:cs typeface="Times New Roman"/>
              <a:sym typeface="Times New Roman"/>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 name="Shape 140"/>
        <p:cNvGrpSpPr/>
        <p:nvPr/>
      </p:nvGrpSpPr>
      <p:grpSpPr>
        <a:xfrm>
          <a:off x="0" y="0"/>
          <a:ext cx="0" cy="0"/>
          <a:chOff x="0" y="0"/>
          <a:chExt cx="0" cy="0"/>
        </a:xfrm>
      </p:grpSpPr>
      <p:sp>
        <p:nvSpPr>
          <p:cNvPr id="141" name="Google Shape;141;p26"/>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t/>
            </a:r>
            <a:endParaRPr/>
          </a:p>
        </p:txBody>
      </p:sp>
      <p:sp>
        <p:nvSpPr>
          <p:cNvPr id="142" name="Google Shape;142;p26"/>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6" name="Shape 146"/>
        <p:cNvGrpSpPr/>
        <p:nvPr/>
      </p:nvGrpSpPr>
      <p:grpSpPr>
        <a:xfrm>
          <a:off x="0" y="0"/>
          <a:ext cx="0" cy="0"/>
          <a:chOff x="0" y="0"/>
          <a:chExt cx="0" cy="0"/>
        </a:xfrm>
      </p:grpSpPr>
      <p:sp>
        <p:nvSpPr>
          <p:cNvPr id="147" name="Google Shape;147;p27"/>
          <p:cNvSpPr txBox="1"/>
          <p:nvPr>
            <p:ph type="ctrTitle"/>
          </p:nvPr>
        </p:nvSpPr>
        <p:spPr>
          <a:xfrm>
            <a:off x="530008" y="804838"/>
            <a:ext cx="8520600" cy="2052600"/>
          </a:xfrm>
          <a:prstGeom prst="rect">
            <a:avLst/>
          </a:prstGeom>
          <a:ln cap="flat" cmpd="sng" w="9525">
            <a:solidFill>
              <a:srgbClr val="FF0000"/>
            </a:solidFill>
            <a:prstDash val="solid"/>
            <a:round/>
            <a:headEnd len="sm" w="sm" type="none"/>
            <a:tailEnd len="sm" w="sm" type="none"/>
          </a:ln>
        </p:spPr>
        <p:txBody>
          <a:bodyPr anchorCtr="0" anchor="b" bIns="91425" lIns="91425" spcFirstLastPara="1" rIns="91425" wrap="square" tIns="91425">
            <a:noAutofit/>
          </a:bodyPr>
          <a:lstStyle/>
          <a:p>
            <a:pPr indent="0" lvl="0" marL="0" rtl="0" algn="ctr">
              <a:spcBef>
                <a:spcPts val="0"/>
              </a:spcBef>
              <a:spcAft>
                <a:spcPts val="0"/>
              </a:spcAft>
              <a:buNone/>
            </a:pPr>
            <a:r>
              <a:t/>
            </a:r>
            <a:endParaRPr/>
          </a:p>
        </p:txBody>
      </p:sp>
      <p:sp>
        <p:nvSpPr>
          <p:cNvPr id="148" name="Google Shape;148;p27"/>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pic>
        <p:nvPicPr>
          <p:cNvPr id="149" name="Google Shape;149;p27"/>
          <p:cNvPicPr preferRelativeResize="0"/>
          <p:nvPr/>
        </p:nvPicPr>
        <p:blipFill rotWithShape="1">
          <a:blip r:embed="rId3">
            <a:alphaModFix/>
          </a:blip>
          <a:srcRect b="5909" l="10565" r="11631" t="9423"/>
          <a:stretch/>
        </p:blipFill>
        <p:spPr>
          <a:xfrm>
            <a:off x="697075" y="227013"/>
            <a:ext cx="7660550" cy="4689476"/>
          </a:xfrm>
          <a:prstGeom prst="rect">
            <a:avLst/>
          </a:prstGeom>
          <a:noFill/>
          <a:ln cap="flat" cmpd="sng" w="9525">
            <a:solidFill>
              <a:srgbClr val="FF0000"/>
            </a:solidFill>
            <a:prstDash val="solid"/>
            <a:round/>
            <a:headEnd len="sm" w="sm" type="none"/>
            <a:tailEnd len="sm" w="sm" type="none"/>
          </a:ln>
        </p:spPr>
      </p:pic>
      <p:sp>
        <p:nvSpPr>
          <p:cNvPr id="150" name="Google Shape;150;p27"/>
          <p:cNvSpPr/>
          <p:nvPr/>
        </p:nvSpPr>
        <p:spPr>
          <a:xfrm>
            <a:off x="697075" y="1272250"/>
            <a:ext cx="905100" cy="792600"/>
          </a:xfrm>
          <a:prstGeom prst="rightArrow">
            <a:avLst>
              <a:gd fmla="val 50000" name="adj1"/>
              <a:gd fmla="val 50000" name="adj2"/>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p27"/>
          <p:cNvSpPr/>
          <p:nvPr/>
        </p:nvSpPr>
        <p:spPr>
          <a:xfrm>
            <a:off x="6676800" y="2927225"/>
            <a:ext cx="1533300" cy="1296300"/>
          </a:xfrm>
          <a:prstGeom prst="rect">
            <a:avLst/>
          </a:prstGeom>
          <a:solidFill>
            <a:srgbClr val="FFFF00"/>
          </a:solid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Middle school health standards.</a:t>
            </a:r>
            <a:endParaRPr/>
          </a:p>
        </p:txBody>
      </p:sp>
      <p:sp>
        <p:nvSpPr>
          <p:cNvPr id="152" name="Google Shape;152;p27"/>
          <p:cNvSpPr/>
          <p:nvPr/>
        </p:nvSpPr>
        <p:spPr>
          <a:xfrm>
            <a:off x="697075" y="2064850"/>
            <a:ext cx="905100" cy="792600"/>
          </a:xfrm>
          <a:prstGeom prst="rightArrow">
            <a:avLst>
              <a:gd fmla="val 50000" name="adj1"/>
              <a:gd fmla="val 50000" name="adj2"/>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p27"/>
          <p:cNvSpPr/>
          <p:nvPr/>
        </p:nvSpPr>
        <p:spPr>
          <a:xfrm>
            <a:off x="697075" y="2720050"/>
            <a:ext cx="905100" cy="792600"/>
          </a:xfrm>
          <a:prstGeom prst="rightArrow">
            <a:avLst>
              <a:gd fmla="val 50000" name="adj1"/>
              <a:gd fmla="val 50000" name="adj2"/>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 name="Shape 59"/>
        <p:cNvGrpSpPr/>
        <p:nvPr/>
      </p:nvGrpSpPr>
      <p:grpSpPr>
        <a:xfrm>
          <a:off x="0" y="0"/>
          <a:ext cx="0" cy="0"/>
          <a:chOff x="0" y="0"/>
          <a:chExt cx="0" cy="0"/>
        </a:xfrm>
      </p:grpSpPr>
      <p:sp>
        <p:nvSpPr>
          <p:cNvPr id="60" name="Google Shape;60;p14"/>
          <p:cNvSpPr txBox="1"/>
          <p:nvPr>
            <p:ph type="ctrTitle"/>
          </p:nvPr>
        </p:nvSpPr>
        <p:spPr>
          <a:xfrm>
            <a:off x="311700" y="744575"/>
            <a:ext cx="8520600" cy="933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3000"/>
              <a:t>Entry task:</a:t>
            </a:r>
            <a:endParaRPr sz="3000"/>
          </a:p>
        </p:txBody>
      </p:sp>
      <p:sp>
        <p:nvSpPr>
          <p:cNvPr id="61" name="Google Shape;61;p14"/>
          <p:cNvSpPr txBox="1"/>
          <p:nvPr>
            <p:ph idx="1" type="subTitle"/>
          </p:nvPr>
        </p:nvSpPr>
        <p:spPr>
          <a:xfrm>
            <a:off x="311700" y="1855475"/>
            <a:ext cx="8520600" cy="3096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t>What does contagious mean?</a:t>
            </a:r>
            <a:endParaRPr sz="2400"/>
          </a:p>
          <a:p>
            <a:pPr indent="0" lvl="0" marL="0" rtl="0" algn="l">
              <a:spcBef>
                <a:spcPts val="0"/>
              </a:spcBef>
              <a:spcAft>
                <a:spcPts val="0"/>
              </a:spcAft>
              <a:buNone/>
            </a:pPr>
            <a:r>
              <a:rPr lang="en" sz="2400"/>
              <a:t>	</a:t>
            </a:r>
            <a:endParaRPr sz="2400"/>
          </a:p>
          <a:p>
            <a:pPr indent="0" lvl="0" marL="0" rtl="0" algn="l">
              <a:spcBef>
                <a:spcPts val="0"/>
              </a:spcBef>
              <a:spcAft>
                <a:spcPts val="0"/>
              </a:spcAft>
              <a:buNone/>
            </a:pPr>
            <a:r>
              <a:rPr lang="en" sz="2400"/>
              <a:t>What does infectious mean?</a:t>
            </a:r>
            <a:endParaRPr sz="2400"/>
          </a:p>
          <a:p>
            <a:pPr indent="0" lvl="0" marL="0" rtl="0" algn="l">
              <a:spcBef>
                <a:spcPts val="0"/>
              </a:spcBef>
              <a:spcAft>
                <a:spcPts val="0"/>
              </a:spcAft>
              <a:buNone/>
            </a:pPr>
            <a:r>
              <a:rPr lang="en" sz="2400"/>
              <a:t>	</a:t>
            </a:r>
            <a:endParaRPr sz="2400"/>
          </a:p>
          <a:p>
            <a:pPr indent="0" lvl="0" marL="0" rtl="0" algn="l">
              <a:spcBef>
                <a:spcPts val="0"/>
              </a:spcBef>
              <a:spcAft>
                <a:spcPts val="0"/>
              </a:spcAft>
              <a:buNone/>
            </a:pPr>
            <a:r>
              <a:t/>
            </a:r>
            <a:endParaRPr sz="2400"/>
          </a:p>
          <a:p>
            <a:pPr indent="0" lvl="0" marL="0" rtl="0" algn="l">
              <a:spcBef>
                <a:spcPts val="0"/>
              </a:spcBef>
              <a:spcAft>
                <a:spcPts val="0"/>
              </a:spcAft>
              <a:buNone/>
            </a:pPr>
            <a:r>
              <a:rPr lang="en" sz="2400"/>
              <a:t>Record your ideas in your notebook.</a:t>
            </a:r>
            <a:endParaRPr sz="2400"/>
          </a:p>
          <a:p>
            <a:pPr indent="0" lvl="0" marL="0" rtl="0" algn="l">
              <a:spcBef>
                <a:spcPts val="0"/>
              </a:spcBef>
              <a:spcAft>
                <a:spcPts val="0"/>
              </a:spcAft>
              <a:buNone/>
            </a:pPr>
            <a:r>
              <a:rPr lang="en" sz="2400"/>
              <a:t>Be ready to share your ideas at your table, and then with the class.</a:t>
            </a:r>
            <a:endParaRPr sz="2400"/>
          </a:p>
        </p:txBody>
      </p:sp>
      <p:pic>
        <p:nvPicPr>
          <p:cNvPr id="62" name="Google Shape;62;p14"/>
          <p:cNvPicPr preferRelativeResize="0"/>
          <p:nvPr/>
        </p:nvPicPr>
        <p:blipFill>
          <a:blip r:embed="rId3">
            <a:alphaModFix/>
          </a:blip>
          <a:stretch>
            <a:fillRect/>
          </a:stretch>
        </p:blipFill>
        <p:spPr>
          <a:xfrm>
            <a:off x="5687150" y="380150"/>
            <a:ext cx="2922149" cy="219160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6" name="Shape 66"/>
        <p:cNvGrpSpPr/>
        <p:nvPr/>
      </p:nvGrpSpPr>
      <p:grpSpPr>
        <a:xfrm>
          <a:off x="0" y="0"/>
          <a:ext cx="0" cy="0"/>
          <a:chOff x="0" y="0"/>
          <a:chExt cx="0" cy="0"/>
        </a:xfrm>
      </p:grpSpPr>
      <p:sp>
        <p:nvSpPr>
          <p:cNvPr id="67" name="Google Shape;67;p15"/>
          <p:cNvSpPr txBox="1"/>
          <p:nvPr>
            <p:ph type="ctrTitle"/>
          </p:nvPr>
        </p:nvSpPr>
        <p:spPr>
          <a:xfrm>
            <a:off x="311700" y="744575"/>
            <a:ext cx="8520600" cy="3907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4000"/>
              <a:t>Learning Target</a:t>
            </a:r>
            <a:r>
              <a:rPr lang="en" sz="4000"/>
              <a:t>:</a:t>
            </a:r>
            <a:endParaRPr sz="4000"/>
          </a:p>
          <a:p>
            <a:pPr indent="0" lvl="0" marL="0" rtl="0" algn="l">
              <a:spcBef>
                <a:spcPts val="0"/>
              </a:spcBef>
              <a:spcAft>
                <a:spcPts val="0"/>
              </a:spcAft>
              <a:buNone/>
            </a:pPr>
            <a:r>
              <a:rPr lang="en" sz="2400">
                <a:latin typeface="Times New Roman"/>
                <a:ea typeface="Times New Roman"/>
                <a:cs typeface="Times New Roman"/>
                <a:sym typeface="Times New Roman"/>
              </a:rPr>
              <a:t>Today, we are going to learn the definitions of </a:t>
            </a:r>
            <a:endParaRPr sz="2400">
              <a:latin typeface="Times New Roman"/>
              <a:ea typeface="Times New Roman"/>
              <a:cs typeface="Times New Roman"/>
              <a:sym typeface="Times New Roman"/>
            </a:endParaRPr>
          </a:p>
          <a:p>
            <a:pPr indent="-381000" lvl="0" marL="914400" rtl="0" algn="l">
              <a:spcBef>
                <a:spcPts val="0"/>
              </a:spcBef>
              <a:spcAft>
                <a:spcPts val="0"/>
              </a:spcAft>
              <a:buSzPts val="2400"/>
              <a:buFont typeface="Times New Roman"/>
              <a:buChar char="●"/>
            </a:pPr>
            <a:r>
              <a:rPr lang="en" sz="2400">
                <a:latin typeface="Times New Roman"/>
                <a:ea typeface="Times New Roman"/>
                <a:cs typeface="Times New Roman"/>
                <a:sym typeface="Times New Roman"/>
              </a:rPr>
              <a:t>Contagious</a:t>
            </a:r>
            <a:endParaRPr sz="2400">
              <a:latin typeface="Times New Roman"/>
              <a:ea typeface="Times New Roman"/>
              <a:cs typeface="Times New Roman"/>
              <a:sym typeface="Times New Roman"/>
            </a:endParaRPr>
          </a:p>
          <a:p>
            <a:pPr indent="-381000" lvl="0" marL="914400" rtl="0" algn="l">
              <a:spcBef>
                <a:spcPts val="0"/>
              </a:spcBef>
              <a:spcAft>
                <a:spcPts val="0"/>
              </a:spcAft>
              <a:buSzPts val="2400"/>
              <a:buFont typeface="Times New Roman"/>
              <a:buChar char="●"/>
            </a:pPr>
            <a:r>
              <a:rPr lang="en" sz="2400">
                <a:latin typeface="Times New Roman"/>
                <a:ea typeface="Times New Roman"/>
                <a:cs typeface="Times New Roman"/>
                <a:sym typeface="Times New Roman"/>
              </a:rPr>
              <a:t>Infectious</a:t>
            </a:r>
            <a:endParaRPr sz="2400">
              <a:latin typeface="Times New Roman"/>
              <a:ea typeface="Times New Roman"/>
              <a:cs typeface="Times New Roman"/>
              <a:sym typeface="Times New Roman"/>
            </a:endParaRPr>
          </a:p>
          <a:p>
            <a:pPr indent="-381000" lvl="0" marL="914400" rtl="0" algn="l">
              <a:spcBef>
                <a:spcPts val="0"/>
              </a:spcBef>
              <a:spcAft>
                <a:spcPts val="0"/>
              </a:spcAft>
              <a:buSzPts val="2400"/>
              <a:buFont typeface="Times New Roman"/>
              <a:buChar char="●"/>
            </a:pPr>
            <a:r>
              <a:rPr lang="en" sz="2400">
                <a:latin typeface="Times New Roman"/>
                <a:ea typeface="Times New Roman"/>
                <a:cs typeface="Times New Roman"/>
                <a:sym typeface="Times New Roman"/>
              </a:rPr>
              <a:t>Communicable</a:t>
            </a:r>
            <a:endParaRPr sz="2400">
              <a:latin typeface="Times New Roman"/>
              <a:ea typeface="Times New Roman"/>
              <a:cs typeface="Times New Roman"/>
              <a:sym typeface="Times New Roman"/>
            </a:endParaRPr>
          </a:p>
          <a:p>
            <a:pPr indent="-381000" lvl="0" marL="914400" rtl="0" algn="l">
              <a:spcBef>
                <a:spcPts val="0"/>
              </a:spcBef>
              <a:spcAft>
                <a:spcPts val="0"/>
              </a:spcAft>
              <a:buSzPts val="2400"/>
              <a:buFont typeface="Times New Roman"/>
              <a:buChar char="●"/>
            </a:pPr>
            <a:r>
              <a:rPr lang="en" sz="2400">
                <a:latin typeface="Times New Roman"/>
                <a:ea typeface="Times New Roman"/>
                <a:cs typeface="Times New Roman"/>
                <a:sym typeface="Times New Roman"/>
              </a:rPr>
              <a:t>Noncommunicable</a:t>
            </a:r>
            <a:endParaRPr sz="2400">
              <a:latin typeface="Times New Roman"/>
              <a:ea typeface="Times New Roman"/>
              <a:cs typeface="Times New Roman"/>
              <a:sym typeface="Times New Roman"/>
            </a:endParaRPr>
          </a:p>
          <a:p>
            <a:pPr indent="0" lvl="0" marL="0" rtl="0" algn="l">
              <a:spcBef>
                <a:spcPts val="0"/>
              </a:spcBef>
              <a:spcAft>
                <a:spcPts val="0"/>
              </a:spcAft>
              <a:buNone/>
            </a:pPr>
            <a:r>
              <a:rPr lang="en" sz="2400">
                <a:latin typeface="Times New Roman"/>
                <a:ea typeface="Times New Roman"/>
                <a:cs typeface="Times New Roman"/>
                <a:sym typeface="Times New Roman"/>
              </a:rPr>
              <a:t>  </a:t>
            </a:r>
            <a:endParaRPr sz="2400">
              <a:latin typeface="Times New Roman"/>
              <a:ea typeface="Times New Roman"/>
              <a:cs typeface="Times New Roman"/>
              <a:sym typeface="Times New Roman"/>
            </a:endParaRPr>
          </a:p>
          <a:p>
            <a:pPr indent="0" lvl="0" marL="0" rtl="0" algn="l">
              <a:spcBef>
                <a:spcPts val="0"/>
              </a:spcBef>
              <a:spcAft>
                <a:spcPts val="0"/>
              </a:spcAft>
              <a:buNone/>
            </a:pPr>
            <a:r>
              <a:rPr lang="en" sz="2400">
                <a:latin typeface="Times New Roman"/>
                <a:ea typeface="Times New Roman"/>
                <a:cs typeface="Times New Roman"/>
                <a:sym typeface="Times New Roman"/>
              </a:rPr>
              <a:t>We will compare these definitions.</a:t>
            </a:r>
            <a:endParaRPr sz="2400">
              <a:latin typeface="Times New Roman"/>
              <a:ea typeface="Times New Roman"/>
              <a:cs typeface="Times New Roman"/>
              <a:sym typeface="Times New Roman"/>
            </a:endParaRPr>
          </a:p>
          <a:p>
            <a:pPr indent="0" lvl="0" marL="0" rtl="0" algn="l">
              <a:spcBef>
                <a:spcPts val="0"/>
              </a:spcBef>
              <a:spcAft>
                <a:spcPts val="0"/>
              </a:spcAft>
              <a:buNone/>
            </a:pPr>
            <a:r>
              <a:rPr lang="en" sz="2400">
                <a:latin typeface="Times New Roman"/>
                <a:ea typeface="Times New Roman"/>
                <a:cs typeface="Times New Roman"/>
                <a:sym typeface="Times New Roman"/>
              </a:rPr>
              <a:t>We will analyze data from local clinics to think about what kind of illnesses may be present, and what can be done about them.</a:t>
            </a:r>
            <a:endParaRPr sz="2400"/>
          </a:p>
        </p:txBody>
      </p:sp>
      <p:pic>
        <p:nvPicPr>
          <p:cNvPr id="68" name="Google Shape;68;p15"/>
          <p:cNvPicPr preferRelativeResize="0"/>
          <p:nvPr/>
        </p:nvPicPr>
        <p:blipFill>
          <a:blip r:embed="rId3">
            <a:alphaModFix/>
          </a:blip>
          <a:stretch>
            <a:fillRect/>
          </a:stretch>
        </p:blipFill>
        <p:spPr>
          <a:xfrm>
            <a:off x="6407025" y="191025"/>
            <a:ext cx="2005550" cy="20055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2" name="Shape 72"/>
        <p:cNvGrpSpPr/>
        <p:nvPr/>
      </p:nvGrpSpPr>
      <p:grpSpPr>
        <a:xfrm>
          <a:off x="0" y="0"/>
          <a:ext cx="0" cy="0"/>
          <a:chOff x="0" y="0"/>
          <a:chExt cx="0" cy="0"/>
        </a:xfrm>
      </p:grpSpPr>
      <p:sp>
        <p:nvSpPr>
          <p:cNvPr id="73" name="Google Shape;73;p16"/>
          <p:cNvSpPr txBox="1"/>
          <p:nvPr>
            <p:ph type="ctrTitle"/>
          </p:nvPr>
        </p:nvSpPr>
        <p:spPr>
          <a:xfrm>
            <a:off x="311700" y="368375"/>
            <a:ext cx="8520600" cy="764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3000"/>
              <a:t>What does </a:t>
            </a:r>
            <a:r>
              <a:rPr b="1" lang="en" sz="3000"/>
              <a:t>contagious</a:t>
            </a:r>
            <a:r>
              <a:rPr lang="en" sz="3000"/>
              <a:t> mean?</a:t>
            </a:r>
            <a:endParaRPr sz="3000"/>
          </a:p>
        </p:txBody>
      </p:sp>
      <p:sp>
        <p:nvSpPr>
          <p:cNvPr id="74" name="Google Shape;74;p16"/>
          <p:cNvSpPr txBox="1"/>
          <p:nvPr>
            <p:ph idx="1" type="subTitle"/>
          </p:nvPr>
        </p:nvSpPr>
        <p:spPr>
          <a:xfrm>
            <a:off x="311700" y="1364325"/>
            <a:ext cx="8520600" cy="2155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Dictionary definition:</a:t>
            </a:r>
            <a:endParaRPr/>
          </a:p>
          <a:p>
            <a:pPr indent="0" lvl="0" marL="0" rtl="0" algn="l">
              <a:lnSpc>
                <a:spcPct val="128571"/>
              </a:lnSpc>
              <a:spcBef>
                <a:spcPts val="0"/>
              </a:spcBef>
              <a:spcAft>
                <a:spcPts val="0"/>
              </a:spcAft>
              <a:buClr>
                <a:schemeClr val="dk1"/>
              </a:buClr>
              <a:buSzPts val="1100"/>
              <a:buFont typeface="Arial"/>
              <a:buNone/>
            </a:pPr>
            <a:r>
              <a:rPr b="1" lang="en" sz="1600">
                <a:solidFill>
                  <a:srgbClr val="222222"/>
                </a:solidFill>
                <a:latin typeface="Roboto"/>
                <a:ea typeface="Roboto"/>
                <a:cs typeface="Roboto"/>
                <a:sym typeface="Roboto"/>
              </a:rPr>
              <a:t>con·ta·gious</a:t>
            </a:r>
            <a:endParaRPr b="1" sz="1600">
              <a:solidFill>
                <a:srgbClr val="222222"/>
              </a:solidFill>
              <a:latin typeface="Roboto"/>
              <a:ea typeface="Roboto"/>
              <a:cs typeface="Roboto"/>
              <a:sym typeface="Roboto"/>
            </a:endParaRPr>
          </a:p>
          <a:p>
            <a:pPr indent="0" lvl="0" marL="0" rtl="0" algn="l">
              <a:lnSpc>
                <a:spcPct val="114285"/>
              </a:lnSpc>
              <a:spcBef>
                <a:spcPts val="0"/>
              </a:spcBef>
              <a:spcAft>
                <a:spcPts val="0"/>
              </a:spcAft>
              <a:buClr>
                <a:schemeClr val="dk1"/>
              </a:buClr>
              <a:buSzPts val="1100"/>
              <a:buFont typeface="Arial"/>
              <a:buNone/>
            </a:pPr>
            <a:r>
              <a:rPr lang="en" sz="1600">
                <a:solidFill>
                  <a:srgbClr val="70757A"/>
                </a:solidFill>
                <a:latin typeface="Roboto"/>
                <a:ea typeface="Roboto"/>
                <a:cs typeface="Roboto"/>
                <a:sym typeface="Roboto"/>
              </a:rPr>
              <a:t>/kənˈtājəs/</a:t>
            </a:r>
            <a:endParaRPr sz="1600">
              <a:solidFill>
                <a:srgbClr val="3C4043"/>
              </a:solidFill>
              <a:latin typeface="Roboto"/>
              <a:ea typeface="Roboto"/>
              <a:cs typeface="Roboto"/>
              <a:sym typeface="Roboto"/>
            </a:endParaRPr>
          </a:p>
          <a:p>
            <a:pPr indent="0" lvl="0" marL="0" rtl="0" algn="l">
              <a:spcBef>
                <a:spcPts val="0"/>
              </a:spcBef>
              <a:spcAft>
                <a:spcPts val="0"/>
              </a:spcAft>
              <a:buClr>
                <a:schemeClr val="dk1"/>
              </a:buClr>
              <a:buSzPts val="1100"/>
              <a:buFont typeface="Arial"/>
              <a:buNone/>
            </a:pPr>
            <a:r>
              <a:rPr i="1" lang="en" sz="1600">
                <a:solidFill>
                  <a:srgbClr val="222222"/>
                </a:solidFill>
                <a:latin typeface="Roboto"/>
                <a:ea typeface="Roboto"/>
                <a:cs typeface="Roboto"/>
                <a:sym typeface="Roboto"/>
              </a:rPr>
              <a:t>adjective</a:t>
            </a:r>
            <a:endParaRPr i="1" sz="1600">
              <a:solidFill>
                <a:srgbClr val="222222"/>
              </a:solidFill>
              <a:latin typeface="Roboto"/>
              <a:ea typeface="Roboto"/>
              <a:cs typeface="Roboto"/>
              <a:sym typeface="Roboto"/>
            </a:endParaRPr>
          </a:p>
          <a:p>
            <a:pPr indent="0" lvl="0" marL="457200" rtl="0" algn="l">
              <a:spcBef>
                <a:spcPts val="0"/>
              </a:spcBef>
              <a:spcAft>
                <a:spcPts val="0"/>
              </a:spcAft>
              <a:buNone/>
            </a:pPr>
            <a:r>
              <a:rPr lang="en" sz="1600">
                <a:solidFill>
                  <a:srgbClr val="222222"/>
                </a:solidFill>
                <a:latin typeface="Roboto"/>
                <a:ea typeface="Roboto"/>
                <a:cs typeface="Roboto"/>
                <a:sym typeface="Roboto"/>
              </a:rPr>
              <a:t>(of a disease) spread from one person or organism to another</a:t>
            </a:r>
            <a:r>
              <a:rPr b="1" i="1" lang="en" sz="1600">
                <a:solidFill>
                  <a:srgbClr val="222222"/>
                </a:solidFill>
                <a:latin typeface="Roboto"/>
                <a:ea typeface="Roboto"/>
                <a:cs typeface="Roboto"/>
                <a:sym typeface="Roboto"/>
              </a:rPr>
              <a:t> by direct or indirect contact</a:t>
            </a:r>
            <a:r>
              <a:rPr lang="en" sz="1600">
                <a:solidFill>
                  <a:srgbClr val="222222"/>
                </a:solidFill>
                <a:latin typeface="Roboto"/>
                <a:ea typeface="Roboto"/>
                <a:cs typeface="Roboto"/>
                <a:sym typeface="Roboto"/>
              </a:rPr>
              <a:t>.</a:t>
            </a:r>
            <a:br>
              <a:rPr lang="en" sz="1600">
                <a:solidFill>
                  <a:srgbClr val="222222"/>
                </a:solidFill>
                <a:latin typeface="Roboto"/>
                <a:ea typeface="Roboto"/>
                <a:cs typeface="Roboto"/>
                <a:sym typeface="Roboto"/>
              </a:rPr>
            </a:br>
            <a:r>
              <a:rPr lang="en" sz="1600">
                <a:solidFill>
                  <a:srgbClr val="222222"/>
                </a:solidFill>
                <a:latin typeface="Roboto"/>
                <a:ea typeface="Roboto"/>
                <a:cs typeface="Roboto"/>
                <a:sym typeface="Roboto"/>
              </a:rPr>
              <a:t>"a contagious infection"</a:t>
            </a:r>
            <a:endParaRPr sz="1600">
              <a:solidFill>
                <a:srgbClr val="222222"/>
              </a:solidFill>
              <a:latin typeface="Roboto"/>
              <a:ea typeface="Roboto"/>
              <a:cs typeface="Roboto"/>
              <a:sym typeface="Roboto"/>
            </a:endParaRPr>
          </a:p>
          <a:p>
            <a:pPr indent="0" lvl="0" marL="0" rtl="0" algn="ctr">
              <a:spcBef>
                <a:spcPts val="0"/>
              </a:spcBef>
              <a:spcAft>
                <a:spcPts val="0"/>
              </a:spcAft>
              <a:buNone/>
            </a:pPr>
            <a:r>
              <a:t/>
            </a:r>
            <a:endParaRPr/>
          </a:p>
        </p:txBody>
      </p:sp>
      <p:sp>
        <p:nvSpPr>
          <p:cNvPr id="75" name="Google Shape;75;p16"/>
          <p:cNvSpPr/>
          <p:nvPr/>
        </p:nvSpPr>
        <p:spPr>
          <a:xfrm>
            <a:off x="5102575" y="3356150"/>
            <a:ext cx="3206100" cy="1569000"/>
          </a:xfrm>
          <a:prstGeom prst="roundRect">
            <a:avLst>
              <a:gd fmla="val 16667" name="adj"/>
            </a:avLst>
          </a:prstGeom>
          <a:solidFill>
            <a:srgbClr val="A4C2F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16"/>
          <p:cNvSpPr txBox="1"/>
          <p:nvPr/>
        </p:nvSpPr>
        <p:spPr>
          <a:xfrm>
            <a:off x="5361800" y="3533600"/>
            <a:ext cx="2523900" cy="121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i="1" lang="en" sz="1800"/>
              <a:t>Review.  Remember we talked about this in lesson 1.</a:t>
            </a:r>
            <a:endParaRPr i="1" sz="18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0" name="Shape 80"/>
        <p:cNvGrpSpPr/>
        <p:nvPr/>
      </p:nvGrpSpPr>
      <p:grpSpPr>
        <a:xfrm>
          <a:off x="0" y="0"/>
          <a:ext cx="0" cy="0"/>
          <a:chOff x="0" y="0"/>
          <a:chExt cx="0" cy="0"/>
        </a:xfrm>
      </p:grpSpPr>
      <p:sp>
        <p:nvSpPr>
          <p:cNvPr id="81" name="Google Shape;81;p17"/>
          <p:cNvSpPr txBox="1"/>
          <p:nvPr>
            <p:ph type="ctrTitle"/>
          </p:nvPr>
        </p:nvSpPr>
        <p:spPr>
          <a:xfrm>
            <a:off x="311700" y="368375"/>
            <a:ext cx="8520600" cy="8730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3000"/>
              <a:t>What does </a:t>
            </a:r>
            <a:r>
              <a:rPr b="1" lang="en" sz="3000"/>
              <a:t>infectious</a:t>
            </a:r>
            <a:r>
              <a:rPr lang="en" sz="3000"/>
              <a:t> mean?</a:t>
            </a:r>
            <a:endParaRPr sz="3000"/>
          </a:p>
        </p:txBody>
      </p:sp>
      <p:sp>
        <p:nvSpPr>
          <p:cNvPr id="82" name="Google Shape;82;p17"/>
          <p:cNvSpPr txBox="1"/>
          <p:nvPr>
            <p:ph idx="1" type="subTitle"/>
          </p:nvPr>
        </p:nvSpPr>
        <p:spPr>
          <a:xfrm>
            <a:off x="311700" y="1241375"/>
            <a:ext cx="8520600" cy="24423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Dictionary definition:</a:t>
            </a:r>
            <a:endParaRPr/>
          </a:p>
          <a:p>
            <a:pPr indent="0" lvl="0" marL="0" rtl="0" algn="l">
              <a:spcBef>
                <a:spcPts val="0"/>
              </a:spcBef>
              <a:spcAft>
                <a:spcPts val="0"/>
              </a:spcAft>
              <a:buNone/>
            </a:pPr>
            <a:r>
              <a:t/>
            </a:r>
            <a:endParaRPr sz="1400">
              <a:solidFill>
                <a:srgbClr val="222222"/>
              </a:solidFill>
              <a:latin typeface="Roboto"/>
              <a:ea typeface="Roboto"/>
              <a:cs typeface="Roboto"/>
              <a:sym typeface="Roboto"/>
            </a:endParaRPr>
          </a:p>
          <a:p>
            <a:pPr indent="0" lvl="0" marL="0" rtl="0" algn="l">
              <a:lnSpc>
                <a:spcPct val="128571"/>
              </a:lnSpc>
              <a:spcBef>
                <a:spcPts val="0"/>
              </a:spcBef>
              <a:spcAft>
                <a:spcPts val="0"/>
              </a:spcAft>
              <a:buNone/>
            </a:pPr>
            <a:r>
              <a:rPr b="1" lang="en" sz="1600">
                <a:solidFill>
                  <a:srgbClr val="222222"/>
                </a:solidFill>
                <a:highlight>
                  <a:srgbClr val="FFFFFF"/>
                </a:highlight>
                <a:latin typeface="Roboto"/>
                <a:ea typeface="Roboto"/>
                <a:cs typeface="Roboto"/>
                <a:sym typeface="Roboto"/>
              </a:rPr>
              <a:t>in·fec·tious</a:t>
            </a:r>
            <a:endParaRPr b="1" sz="1600">
              <a:solidFill>
                <a:srgbClr val="222222"/>
              </a:solidFill>
              <a:highlight>
                <a:srgbClr val="FFFFFF"/>
              </a:highlight>
              <a:latin typeface="Roboto"/>
              <a:ea typeface="Roboto"/>
              <a:cs typeface="Roboto"/>
              <a:sym typeface="Roboto"/>
            </a:endParaRPr>
          </a:p>
          <a:p>
            <a:pPr indent="0" lvl="0" marL="0" rtl="0" algn="l">
              <a:lnSpc>
                <a:spcPct val="114285"/>
              </a:lnSpc>
              <a:spcBef>
                <a:spcPts val="0"/>
              </a:spcBef>
              <a:spcAft>
                <a:spcPts val="0"/>
              </a:spcAft>
              <a:buNone/>
            </a:pPr>
            <a:r>
              <a:rPr lang="en" sz="1600">
                <a:solidFill>
                  <a:srgbClr val="70757A"/>
                </a:solidFill>
                <a:highlight>
                  <a:srgbClr val="FFFFFF"/>
                </a:highlight>
                <a:latin typeface="Roboto"/>
                <a:ea typeface="Roboto"/>
                <a:cs typeface="Roboto"/>
                <a:sym typeface="Roboto"/>
              </a:rPr>
              <a:t>/inˈfekSHəs/</a:t>
            </a:r>
            <a:endParaRPr sz="1600">
              <a:solidFill>
                <a:srgbClr val="70757A"/>
              </a:solidFill>
              <a:highlight>
                <a:srgbClr val="FFFFFF"/>
              </a:highlight>
              <a:latin typeface="Roboto"/>
              <a:ea typeface="Roboto"/>
              <a:cs typeface="Roboto"/>
              <a:sym typeface="Roboto"/>
            </a:endParaRPr>
          </a:p>
          <a:p>
            <a:pPr indent="0" lvl="0" marL="0" rtl="0" algn="l">
              <a:lnSpc>
                <a:spcPct val="115000"/>
              </a:lnSpc>
              <a:spcBef>
                <a:spcPts val="0"/>
              </a:spcBef>
              <a:spcAft>
                <a:spcPts val="0"/>
              </a:spcAft>
              <a:buNone/>
            </a:pPr>
            <a:r>
              <a:t/>
            </a:r>
            <a:endParaRPr sz="1600">
              <a:solidFill>
                <a:srgbClr val="3C4043"/>
              </a:solidFill>
              <a:highlight>
                <a:srgbClr val="FFFFFF"/>
              </a:highlight>
              <a:latin typeface="Roboto"/>
              <a:ea typeface="Roboto"/>
              <a:cs typeface="Roboto"/>
              <a:sym typeface="Roboto"/>
            </a:endParaRPr>
          </a:p>
          <a:p>
            <a:pPr indent="0" lvl="0" marL="0" rtl="0" algn="l">
              <a:lnSpc>
                <a:spcPct val="115000"/>
              </a:lnSpc>
              <a:spcBef>
                <a:spcPts val="0"/>
              </a:spcBef>
              <a:spcAft>
                <a:spcPts val="0"/>
              </a:spcAft>
              <a:buNone/>
            </a:pPr>
            <a:r>
              <a:rPr i="1" lang="en" sz="1600">
                <a:solidFill>
                  <a:srgbClr val="222222"/>
                </a:solidFill>
                <a:highlight>
                  <a:srgbClr val="FFFFFF"/>
                </a:highlight>
                <a:latin typeface="Roboto"/>
                <a:ea typeface="Roboto"/>
                <a:cs typeface="Roboto"/>
                <a:sym typeface="Roboto"/>
              </a:rPr>
              <a:t>adjective</a:t>
            </a:r>
            <a:endParaRPr i="1" sz="1600">
              <a:solidFill>
                <a:srgbClr val="222222"/>
              </a:solidFill>
              <a:highlight>
                <a:srgbClr val="FFFFFF"/>
              </a:highlight>
              <a:latin typeface="Roboto"/>
              <a:ea typeface="Roboto"/>
              <a:cs typeface="Roboto"/>
              <a:sym typeface="Roboto"/>
            </a:endParaRPr>
          </a:p>
          <a:p>
            <a:pPr indent="0" lvl="0" marL="457200" rtl="0" algn="l">
              <a:lnSpc>
                <a:spcPct val="115000"/>
              </a:lnSpc>
              <a:spcBef>
                <a:spcPts val="0"/>
              </a:spcBef>
              <a:spcAft>
                <a:spcPts val="0"/>
              </a:spcAft>
              <a:buNone/>
            </a:pPr>
            <a:r>
              <a:rPr lang="en" sz="1600">
                <a:solidFill>
                  <a:srgbClr val="222222"/>
                </a:solidFill>
                <a:highlight>
                  <a:srgbClr val="FFFFFF"/>
                </a:highlight>
                <a:latin typeface="Roboto"/>
                <a:ea typeface="Roboto"/>
                <a:cs typeface="Roboto"/>
                <a:sym typeface="Roboto"/>
              </a:rPr>
              <a:t>(of a disease or disease-causing organism) likely to be transmitted to people, organisms, etc., </a:t>
            </a:r>
            <a:r>
              <a:rPr b="1" i="1" lang="en" sz="1600">
                <a:solidFill>
                  <a:srgbClr val="222222"/>
                </a:solidFill>
                <a:highlight>
                  <a:srgbClr val="FFFFFF"/>
                </a:highlight>
                <a:latin typeface="Roboto"/>
                <a:ea typeface="Roboto"/>
                <a:cs typeface="Roboto"/>
                <a:sym typeface="Roboto"/>
              </a:rPr>
              <a:t>through the environment.</a:t>
            </a:r>
            <a:endParaRPr b="1" i="1" sz="1600">
              <a:solidFill>
                <a:srgbClr val="222222"/>
              </a:solidFill>
              <a:highlight>
                <a:srgbClr val="FFFFFF"/>
              </a:highlight>
              <a:latin typeface="Roboto"/>
              <a:ea typeface="Roboto"/>
              <a:cs typeface="Roboto"/>
              <a:sym typeface="Roboto"/>
            </a:endParaRPr>
          </a:p>
          <a:p>
            <a:pPr indent="0" lvl="0" marL="457200" rtl="0" algn="l">
              <a:spcBef>
                <a:spcPts val="0"/>
              </a:spcBef>
              <a:spcAft>
                <a:spcPts val="0"/>
              </a:spcAft>
              <a:buNone/>
            </a:pPr>
            <a:r>
              <a:t/>
            </a:r>
            <a:endParaRPr sz="1400">
              <a:solidFill>
                <a:srgbClr val="222222"/>
              </a:solidFill>
              <a:latin typeface="Roboto"/>
              <a:ea typeface="Roboto"/>
              <a:cs typeface="Roboto"/>
              <a:sym typeface="Roboto"/>
            </a:endParaRPr>
          </a:p>
          <a:p>
            <a:pPr indent="0" lvl="0" marL="0" rtl="0" algn="ctr">
              <a:spcBef>
                <a:spcPts val="0"/>
              </a:spcBef>
              <a:spcAft>
                <a:spcPts val="0"/>
              </a:spcAft>
              <a:buNone/>
            </a:pPr>
            <a:r>
              <a:t/>
            </a:r>
            <a:endParaRPr/>
          </a:p>
        </p:txBody>
      </p:sp>
      <p:sp>
        <p:nvSpPr>
          <p:cNvPr id="83" name="Google Shape;83;p17"/>
          <p:cNvSpPr/>
          <p:nvPr/>
        </p:nvSpPr>
        <p:spPr>
          <a:xfrm>
            <a:off x="5063475" y="3533600"/>
            <a:ext cx="3206100" cy="1257000"/>
          </a:xfrm>
          <a:prstGeom prst="roundRect">
            <a:avLst>
              <a:gd fmla="val 16667" name="adj"/>
            </a:avLst>
          </a:prstGeom>
          <a:solidFill>
            <a:srgbClr val="A4C2F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i="1" lang="en" sz="1800"/>
              <a:t>How does the meaning of </a:t>
            </a:r>
            <a:r>
              <a:rPr b="1" i="1" lang="en" sz="1800"/>
              <a:t>infectious</a:t>
            </a:r>
            <a:r>
              <a:rPr i="1" lang="en" sz="1800"/>
              <a:t> compare to the meaning of </a:t>
            </a:r>
            <a:r>
              <a:rPr b="1" i="1" lang="en" sz="1800"/>
              <a:t>contagious</a:t>
            </a:r>
            <a:r>
              <a:rPr i="1" lang="en" sz="1800"/>
              <a:t>?</a:t>
            </a:r>
            <a:endParaRPr i="1" sz="18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7" name="Shape 87"/>
        <p:cNvGrpSpPr/>
        <p:nvPr/>
      </p:nvGrpSpPr>
      <p:grpSpPr>
        <a:xfrm>
          <a:off x="0" y="0"/>
          <a:ext cx="0" cy="0"/>
          <a:chOff x="0" y="0"/>
          <a:chExt cx="0" cy="0"/>
        </a:xfrm>
      </p:grpSpPr>
      <p:sp>
        <p:nvSpPr>
          <p:cNvPr id="88" name="Google Shape;88;p18"/>
          <p:cNvSpPr txBox="1"/>
          <p:nvPr>
            <p:ph type="ctrTitle"/>
          </p:nvPr>
        </p:nvSpPr>
        <p:spPr>
          <a:xfrm>
            <a:off x="311700" y="368375"/>
            <a:ext cx="8520600" cy="8730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3000"/>
              <a:t>What does </a:t>
            </a:r>
            <a:r>
              <a:rPr b="1" lang="en" sz="3000"/>
              <a:t>communicable</a:t>
            </a:r>
            <a:r>
              <a:rPr lang="en" sz="3000"/>
              <a:t> mean?</a:t>
            </a:r>
            <a:endParaRPr sz="3000"/>
          </a:p>
        </p:txBody>
      </p:sp>
      <p:sp>
        <p:nvSpPr>
          <p:cNvPr id="89" name="Google Shape;89;p18"/>
          <p:cNvSpPr txBox="1"/>
          <p:nvPr>
            <p:ph idx="1" type="subTitle"/>
          </p:nvPr>
        </p:nvSpPr>
        <p:spPr>
          <a:xfrm>
            <a:off x="311700" y="1241375"/>
            <a:ext cx="8520600" cy="24423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Dictionary definition:</a:t>
            </a:r>
            <a:endParaRPr/>
          </a:p>
          <a:p>
            <a:pPr indent="0" lvl="0" marL="0" rtl="0" algn="l">
              <a:spcBef>
                <a:spcPts val="0"/>
              </a:spcBef>
              <a:spcAft>
                <a:spcPts val="0"/>
              </a:spcAft>
              <a:buNone/>
            </a:pPr>
            <a:r>
              <a:t/>
            </a:r>
            <a:endParaRPr sz="1400">
              <a:solidFill>
                <a:srgbClr val="222222"/>
              </a:solidFill>
              <a:latin typeface="Roboto"/>
              <a:ea typeface="Roboto"/>
              <a:cs typeface="Roboto"/>
              <a:sym typeface="Roboto"/>
            </a:endParaRPr>
          </a:p>
          <a:p>
            <a:pPr indent="0" lvl="0" marL="457200" rtl="0" algn="l">
              <a:lnSpc>
                <a:spcPct val="115000"/>
              </a:lnSpc>
              <a:spcBef>
                <a:spcPts val="0"/>
              </a:spcBef>
              <a:spcAft>
                <a:spcPts val="0"/>
              </a:spcAft>
              <a:buNone/>
            </a:pPr>
            <a:r>
              <a:rPr lang="en" sz="1600">
                <a:solidFill>
                  <a:srgbClr val="222222"/>
                </a:solidFill>
                <a:highlight>
                  <a:srgbClr val="FFFFFF"/>
                </a:highlight>
                <a:latin typeface="Roboto"/>
                <a:ea typeface="Roboto"/>
                <a:cs typeface="Roboto"/>
                <a:sym typeface="Roboto"/>
              </a:rPr>
              <a:t>A </a:t>
            </a:r>
            <a:r>
              <a:rPr b="1" lang="en" sz="1600">
                <a:solidFill>
                  <a:srgbClr val="222222"/>
                </a:solidFill>
                <a:highlight>
                  <a:srgbClr val="FFFFFF"/>
                </a:highlight>
                <a:latin typeface="Roboto"/>
                <a:ea typeface="Roboto"/>
                <a:cs typeface="Roboto"/>
                <a:sym typeface="Roboto"/>
              </a:rPr>
              <a:t>communicable disease</a:t>
            </a:r>
            <a:endParaRPr b="1" sz="1600">
              <a:solidFill>
                <a:srgbClr val="222222"/>
              </a:solidFill>
              <a:highlight>
                <a:srgbClr val="FFFFFF"/>
              </a:highlight>
              <a:latin typeface="Roboto"/>
              <a:ea typeface="Roboto"/>
              <a:cs typeface="Roboto"/>
              <a:sym typeface="Roboto"/>
            </a:endParaRPr>
          </a:p>
          <a:p>
            <a:pPr indent="0" lvl="0" marL="457200" rtl="0" algn="l">
              <a:lnSpc>
                <a:spcPct val="115000"/>
              </a:lnSpc>
              <a:spcBef>
                <a:spcPts val="0"/>
              </a:spcBef>
              <a:spcAft>
                <a:spcPts val="0"/>
              </a:spcAft>
              <a:buNone/>
            </a:pPr>
            <a:r>
              <a:t/>
            </a:r>
            <a:endParaRPr b="1" sz="1600">
              <a:solidFill>
                <a:srgbClr val="222222"/>
              </a:solidFill>
              <a:highlight>
                <a:srgbClr val="FFFFFF"/>
              </a:highlight>
              <a:latin typeface="Roboto"/>
              <a:ea typeface="Roboto"/>
              <a:cs typeface="Roboto"/>
              <a:sym typeface="Roboto"/>
            </a:endParaRPr>
          </a:p>
          <a:p>
            <a:pPr indent="0" lvl="0" marL="457200" rtl="0" algn="l">
              <a:lnSpc>
                <a:spcPct val="115000"/>
              </a:lnSpc>
              <a:spcBef>
                <a:spcPts val="0"/>
              </a:spcBef>
              <a:spcAft>
                <a:spcPts val="0"/>
              </a:spcAft>
              <a:buNone/>
            </a:pPr>
            <a:r>
              <a:rPr i="1" lang="en" sz="1600">
                <a:solidFill>
                  <a:srgbClr val="222222"/>
                </a:solidFill>
                <a:highlight>
                  <a:srgbClr val="FFFFFF"/>
                </a:highlight>
                <a:latin typeface="Roboto"/>
                <a:ea typeface="Roboto"/>
                <a:cs typeface="Roboto"/>
                <a:sym typeface="Roboto"/>
              </a:rPr>
              <a:t>noun</a:t>
            </a:r>
            <a:endParaRPr i="1" sz="1600">
              <a:solidFill>
                <a:srgbClr val="222222"/>
              </a:solidFill>
              <a:highlight>
                <a:srgbClr val="FFFFFF"/>
              </a:highlight>
              <a:latin typeface="Roboto"/>
              <a:ea typeface="Roboto"/>
              <a:cs typeface="Roboto"/>
              <a:sym typeface="Roboto"/>
            </a:endParaRPr>
          </a:p>
          <a:p>
            <a:pPr indent="0" lvl="0" marL="914400" rtl="0" algn="l">
              <a:lnSpc>
                <a:spcPct val="115000"/>
              </a:lnSpc>
              <a:spcBef>
                <a:spcPts val="0"/>
              </a:spcBef>
              <a:spcAft>
                <a:spcPts val="0"/>
              </a:spcAft>
              <a:buNone/>
            </a:pPr>
            <a:r>
              <a:rPr lang="en" sz="1600">
                <a:solidFill>
                  <a:srgbClr val="222222"/>
                </a:solidFill>
                <a:highlight>
                  <a:srgbClr val="FFFFFF"/>
                </a:highlight>
                <a:latin typeface="Roboto"/>
                <a:ea typeface="Roboto"/>
                <a:cs typeface="Roboto"/>
                <a:sym typeface="Roboto"/>
              </a:rPr>
              <a:t>one that is </a:t>
            </a:r>
            <a:r>
              <a:rPr b="1" i="1" lang="en" sz="1600">
                <a:solidFill>
                  <a:srgbClr val="222222"/>
                </a:solidFill>
                <a:highlight>
                  <a:srgbClr val="FFFFFF"/>
                </a:highlight>
                <a:latin typeface="Roboto"/>
                <a:ea typeface="Roboto"/>
                <a:cs typeface="Roboto"/>
                <a:sym typeface="Roboto"/>
              </a:rPr>
              <a:t>spread from one person</a:t>
            </a:r>
            <a:r>
              <a:rPr lang="en" sz="1600">
                <a:solidFill>
                  <a:srgbClr val="222222"/>
                </a:solidFill>
                <a:highlight>
                  <a:srgbClr val="FFFFFF"/>
                </a:highlight>
                <a:latin typeface="Roboto"/>
                <a:ea typeface="Roboto"/>
                <a:cs typeface="Roboto"/>
                <a:sym typeface="Roboto"/>
              </a:rPr>
              <a:t> to another </a:t>
            </a:r>
            <a:r>
              <a:rPr b="1" i="1" lang="en" sz="1600">
                <a:solidFill>
                  <a:srgbClr val="222222"/>
                </a:solidFill>
                <a:highlight>
                  <a:srgbClr val="FFFFFF"/>
                </a:highlight>
                <a:latin typeface="Roboto"/>
                <a:ea typeface="Roboto"/>
                <a:cs typeface="Roboto"/>
                <a:sym typeface="Roboto"/>
              </a:rPr>
              <a:t>through a variety of ways</a:t>
            </a:r>
            <a:r>
              <a:rPr lang="en" sz="1600">
                <a:solidFill>
                  <a:srgbClr val="222222"/>
                </a:solidFill>
                <a:highlight>
                  <a:srgbClr val="FFFFFF"/>
                </a:highlight>
                <a:latin typeface="Roboto"/>
                <a:ea typeface="Roboto"/>
                <a:cs typeface="Roboto"/>
                <a:sym typeface="Roboto"/>
              </a:rPr>
              <a:t> that include: </a:t>
            </a:r>
            <a:r>
              <a:rPr b="1" i="1" lang="en" sz="1600">
                <a:solidFill>
                  <a:srgbClr val="222222"/>
                </a:solidFill>
                <a:highlight>
                  <a:srgbClr val="FFFFFF"/>
                </a:highlight>
                <a:latin typeface="Roboto"/>
                <a:ea typeface="Roboto"/>
                <a:cs typeface="Roboto"/>
                <a:sym typeface="Roboto"/>
              </a:rPr>
              <a:t>contact with blood and bodily fluids</a:t>
            </a:r>
            <a:r>
              <a:rPr lang="en" sz="1600">
                <a:solidFill>
                  <a:srgbClr val="222222"/>
                </a:solidFill>
                <a:highlight>
                  <a:srgbClr val="FFFFFF"/>
                </a:highlight>
                <a:latin typeface="Roboto"/>
                <a:ea typeface="Roboto"/>
                <a:cs typeface="Roboto"/>
                <a:sym typeface="Roboto"/>
              </a:rPr>
              <a:t>; </a:t>
            </a:r>
            <a:r>
              <a:rPr b="1" i="1" lang="en" sz="1600">
                <a:solidFill>
                  <a:srgbClr val="222222"/>
                </a:solidFill>
                <a:highlight>
                  <a:srgbClr val="FFFFFF"/>
                </a:highlight>
                <a:latin typeface="Roboto"/>
                <a:ea typeface="Roboto"/>
                <a:cs typeface="Roboto"/>
                <a:sym typeface="Roboto"/>
              </a:rPr>
              <a:t>breathing in an airborne virus</a:t>
            </a:r>
            <a:r>
              <a:rPr lang="en" sz="1600">
                <a:solidFill>
                  <a:srgbClr val="222222"/>
                </a:solidFill>
                <a:highlight>
                  <a:srgbClr val="FFFFFF"/>
                </a:highlight>
                <a:latin typeface="Roboto"/>
                <a:ea typeface="Roboto"/>
                <a:cs typeface="Roboto"/>
                <a:sym typeface="Roboto"/>
              </a:rPr>
              <a:t>; or by being </a:t>
            </a:r>
            <a:r>
              <a:rPr b="1" i="1" lang="en" sz="1600">
                <a:solidFill>
                  <a:srgbClr val="222222"/>
                </a:solidFill>
                <a:highlight>
                  <a:srgbClr val="FFFFFF"/>
                </a:highlight>
                <a:latin typeface="Roboto"/>
                <a:ea typeface="Roboto"/>
                <a:cs typeface="Roboto"/>
                <a:sym typeface="Roboto"/>
              </a:rPr>
              <a:t>bitten by an insect</a:t>
            </a:r>
            <a:r>
              <a:rPr lang="en" sz="1600">
                <a:solidFill>
                  <a:srgbClr val="222222"/>
                </a:solidFill>
                <a:highlight>
                  <a:srgbClr val="FFFFFF"/>
                </a:highlight>
                <a:latin typeface="Roboto"/>
                <a:ea typeface="Roboto"/>
                <a:cs typeface="Roboto"/>
                <a:sym typeface="Roboto"/>
              </a:rPr>
              <a:t>.</a:t>
            </a:r>
            <a:endParaRPr sz="1800">
              <a:solidFill>
                <a:srgbClr val="222222"/>
              </a:solidFill>
              <a:highlight>
                <a:srgbClr val="FFFFFF"/>
              </a:highlight>
              <a:latin typeface="Roboto"/>
              <a:ea typeface="Roboto"/>
              <a:cs typeface="Roboto"/>
              <a:sym typeface="Roboto"/>
            </a:endParaRPr>
          </a:p>
          <a:p>
            <a:pPr indent="0" lvl="0" marL="457200" rtl="0" algn="l">
              <a:spcBef>
                <a:spcPts val="0"/>
              </a:spcBef>
              <a:spcAft>
                <a:spcPts val="0"/>
              </a:spcAft>
              <a:buNone/>
            </a:pPr>
            <a:r>
              <a:t/>
            </a:r>
            <a:endParaRPr sz="1400">
              <a:solidFill>
                <a:srgbClr val="222222"/>
              </a:solidFill>
              <a:latin typeface="Roboto"/>
              <a:ea typeface="Roboto"/>
              <a:cs typeface="Roboto"/>
              <a:sym typeface="Roboto"/>
            </a:endParaRPr>
          </a:p>
          <a:p>
            <a:pPr indent="0" lvl="0" marL="0" rtl="0" algn="ctr">
              <a:spcBef>
                <a:spcPts val="0"/>
              </a:spcBef>
              <a:spcAft>
                <a:spcPts val="0"/>
              </a:spcAft>
              <a:buNone/>
            </a:pPr>
            <a:r>
              <a:t/>
            </a:r>
            <a:endParaRPr/>
          </a:p>
        </p:txBody>
      </p:sp>
      <p:sp>
        <p:nvSpPr>
          <p:cNvPr id="90" name="Google Shape;90;p18"/>
          <p:cNvSpPr/>
          <p:nvPr/>
        </p:nvSpPr>
        <p:spPr>
          <a:xfrm>
            <a:off x="5063475" y="3438100"/>
            <a:ext cx="3206100" cy="1459800"/>
          </a:xfrm>
          <a:prstGeom prst="roundRect">
            <a:avLst>
              <a:gd fmla="val 16667" name="adj"/>
            </a:avLst>
          </a:prstGeom>
          <a:solidFill>
            <a:srgbClr val="A4C2F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i="1" lang="en" sz="1800"/>
              <a:t>How does the meaning of </a:t>
            </a:r>
            <a:r>
              <a:rPr b="1" i="1" lang="en" sz="1800"/>
              <a:t>communicable</a:t>
            </a:r>
            <a:r>
              <a:rPr i="1" lang="en" sz="1800"/>
              <a:t> compare to the meaning of </a:t>
            </a:r>
            <a:r>
              <a:rPr b="1" i="1" lang="en" sz="1800"/>
              <a:t>contagious</a:t>
            </a:r>
            <a:r>
              <a:rPr i="1" lang="en" sz="1800"/>
              <a:t>?</a:t>
            </a:r>
            <a:endParaRPr i="1" sz="18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4" name="Shape 94"/>
        <p:cNvGrpSpPr/>
        <p:nvPr/>
      </p:nvGrpSpPr>
      <p:grpSpPr>
        <a:xfrm>
          <a:off x="0" y="0"/>
          <a:ext cx="0" cy="0"/>
          <a:chOff x="0" y="0"/>
          <a:chExt cx="0" cy="0"/>
        </a:xfrm>
      </p:grpSpPr>
      <p:sp>
        <p:nvSpPr>
          <p:cNvPr id="95" name="Google Shape;95;p19"/>
          <p:cNvSpPr txBox="1"/>
          <p:nvPr>
            <p:ph type="ctrTitle"/>
          </p:nvPr>
        </p:nvSpPr>
        <p:spPr>
          <a:xfrm>
            <a:off x="311700" y="368375"/>
            <a:ext cx="8520600" cy="8730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3000"/>
              <a:t>What does </a:t>
            </a:r>
            <a:r>
              <a:rPr b="1" lang="en" sz="3000"/>
              <a:t>noncommunicable</a:t>
            </a:r>
            <a:r>
              <a:rPr lang="en" sz="3000"/>
              <a:t> mean?</a:t>
            </a:r>
            <a:endParaRPr sz="3000"/>
          </a:p>
        </p:txBody>
      </p:sp>
      <p:sp>
        <p:nvSpPr>
          <p:cNvPr id="96" name="Google Shape;96;p19"/>
          <p:cNvSpPr txBox="1"/>
          <p:nvPr>
            <p:ph idx="1" type="subTitle"/>
          </p:nvPr>
        </p:nvSpPr>
        <p:spPr>
          <a:xfrm>
            <a:off x="311700" y="1241375"/>
            <a:ext cx="8520600" cy="24423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Dictionary definition:</a:t>
            </a:r>
            <a:endParaRPr/>
          </a:p>
          <a:p>
            <a:pPr indent="0" lvl="0" marL="0" rtl="0" algn="l">
              <a:spcBef>
                <a:spcPts val="0"/>
              </a:spcBef>
              <a:spcAft>
                <a:spcPts val="0"/>
              </a:spcAft>
              <a:buNone/>
            </a:pPr>
            <a:r>
              <a:t/>
            </a:r>
            <a:endParaRPr sz="1400">
              <a:solidFill>
                <a:srgbClr val="222222"/>
              </a:solidFill>
              <a:latin typeface="Roboto"/>
              <a:ea typeface="Roboto"/>
              <a:cs typeface="Roboto"/>
              <a:sym typeface="Roboto"/>
            </a:endParaRPr>
          </a:p>
          <a:p>
            <a:pPr indent="0" lvl="0" marL="457200" rtl="0" algn="l">
              <a:lnSpc>
                <a:spcPct val="115000"/>
              </a:lnSpc>
              <a:spcBef>
                <a:spcPts val="0"/>
              </a:spcBef>
              <a:spcAft>
                <a:spcPts val="0"/>
              </a:spcAft>
              <a:buNone/>
            </a:pPr>
            <a:r>
              <a:rPr lang="en" sz="1600">
                <a:solidFill>
                  <a:srgbClr val="222222"/>
                </a:solidFill>
                <a:highlight>
                  <a:srgbClr val="FFFFFF"/>
                </a:highlight>
                <a:latin typeface="Roboto"/>
                <a:ea typeface="Roboto"/>
                <a:cs typeface="Roboto"/>
                <a:sym typeface="Roboto"/>
              </a:rPr>
              <a:t>A </a:t>
            </a:r>
            <a:r>
              <a:rPr b="1" lang="en" sz="1600">
                <a:solidFill>
                  <a:srgbClr val="222222"/>
                </a:solidFill>
                <a:highlight>
                  <a:srgbClr val="FFFFFF"/>
                </a:highlight>
                <a:latin typeface="Roboto"/>
                <a:ea typeface="Roboto"/>
                <a:cs typeface="Roboto"/>
                <a:sym typeface="Roboto"/>
              </a:rPr>
              <a:t>noncommunicable disease</a:t>
            </a:r>
            <a:r>
              <a:rPr lang="en" sz="1600">
                <a:solidFill>
                  <a:srgbClr val="222222"/>
                </a:solidFill>
                <a:highlight>
                  <a:srgbClr val="FFFFFF"/>
                </a:highlight>
                <a:latin typeface="Roboto"/>
                <a:ea typeface="Roboto"/>
                <a:cs typeface="Roboto"/>
                <a:sym typeface="Roboto"/>
              </a:rPr>
              <a:t> (NCD) </a:t>
            </a:r>
            <a:endParaRPr sz="1600">
              <a:solidFill>
                <a:srgbClr val="222222"/>
              </a:solidFill>
              <a:highlight>
                <a:srgbClr val="FFFFFF"/>
              </a:highlight>
              <a:latin typeface="Roboto"/>
              <a:ea typeface="Roboto"/>
              <a:cs typeface="Roboto"/>
              <a:sym typeface="Roboto"/>
            </a:endParaRPr>
          </a:p>
          <a:p>
            <a:pPr indent="0" lvl="0" marL="457200" rtl="0" algn="l">
              <a:lnSpc>
                <a:spcPct val="115000"/>
              </a:lnSpc>
              <a:spcBef>
                <a:spcPts val="0"/>
              </a:spcBef>
              <a:spcAft>
                <a:spcPts val="0"/>
              </a:spcAft>
              <a:buNone/>
            </a:pPr>
            <a:r>
              <a:t/>
            </a:r>
            <a:endParaRPr sz="1600">
              <a:solidFill>
                <a:srgbClr val="222222"/>
              </a:solidFill>
              <a:highlight>
                <a:srgbClr val="FFFFFF"/>
              </a:highlight>
              <a:latin typeface="Roboto"/>
              <a:ea typeface="Roboto"/>
              <a:cs typeface="Roboto"/>
              <a:sym typeface="Roboto"/>
            </a:endParaRPr>
          </a:p>
          <a:p>
            <a:pPr indent="0" lvl="0" marL="457200" rtl="0" algn="l">
              <a:lnSpc>
                <a:spcPct val="115000"/>
              </a:lnSpc>
              <a:spcBef>
                <a:spcPts val="0"/>
              </a:spcBef>
              <a:spcAft>
                <a:spcPts val="0"/>
              </a:spcAft>
              <a:buNone/>
            </a:pPr>
            <a:r>
              <a:rPr i="1" lang="en" sz="1600">
                <a:solidFill>
                  <a:srgbClr val="222222"/>
                </a:solidFill>
                <a:highlight>
                  <a:srgbClr val="FFFFFF"/>
                </a:highlight>
                <a:latin typeface="Roboto"/>
                <a:ea typeface="Roboto"/>
                <a:cs typeface="Roboto"/>
                <a:sym typeface="Roboto"/>
              </a:rPr>
              <a:t>noun</a:t>
            </a:r>
            <a:endParaRPr i="1" sz="1600">
              <a:solidFill>
                <a:srgbClr val="222222"/>
              </a:solidFill>
              <a:highlight>
                <a:srgbClr val="FFFFFF"/>
              </a:highlight>
              <a:latin typeface="Roboto"/>
              <a:ea typeface="Roboto"/>
              <a:cs typeface="Roboto"/>
              <a:sym typeface="Roboto"/>
            </a:endParaRPr>
          </a:p>
          <a:p>
            <a:pPr indent="0" lvl="0" marL="914400" rtl="0" algn="l">
              <a:lnSpc>
                <a:spcPct val="115000"/>
              </a:lnSpc>
              <a:spcBef>
                <a:spcPts val="0"/>
              </a:spcBef>
              <a:spcAft>
                <a:spcPts val="0"/>
              </a:spcAft>
              <a:buNone/>
            </a:pPr>
            <a:r>
              <a:rPr lang="en" sz="1600">
                <a:solidFill>
                  <a:srgbClr val="222222"/>
                </a:solidFill>
                <a:highlight>
                  <a:srgbClr val="FFFFFF"/>
                </a:highlight>
                <a:latin typeface="Roboto"/>
                <a:ea typeface="Roboto"/>
                <a:cs typeface="Roboto"/>
                <a:sym typeface="Roboto"/>
              </a:rPr>
              <a:t>a disease that is</a:t>
            </a:r>
            <a:r>
              <a:rPr b="1" i="1" lang="en" sz="1600">
                <a:solidFill>
                  <a:srgbClr val="222222"/>
                </a:solidFill>
                <a:highlight>
                  <a:srgbClr val="FFFFFF"/>
                </a:highlight>
                <a:latin typeface="Roboto"/>
                <a:ea typeface="Roboto"/>
                <a:cs typeface="Roboto"/>
                <a:sym typeface="Roboto"/>
              </a:rPr>
              <a:t> not transmissible directly from one person</a:t>
            </a:r>
            <a:r>
              <a:rPr lang="en" sz="1600">
                <a:solidFill>
                  <a:srgbClr val="222222"/>
                </a:solidFill>
                <a:highlight>
                  <a:srgbClr val="FFFFFF"/>
                </a:highlight>
                <a:latin typeface="Roboto"/>
                <a:ea typeface="Roboto"/>
                <a:cs typeface="Roboto"/>
                <a:sym typeface="Roboto"/>
              </a:rPr>
              <a:t> to another. NCDs include Parkinson's disease, autoimmune diseases, strokes, most heart diseases, most cancers, diabetes, chronic kidney disease, osteoarthritis, osteoporosis, Alzheimer's disease, cataracts, and others.</a:t>
            </a:r>
            <a:endParaRPr sz="1800">
              <a:solidFill>
                <a:srgbClr val="222222"/>
              </a:solidFill>
              <a:highlight>
                <a:srgbClr val="FFFFFF"/>
              </a:highlight>
              <a:latin typeface="Roboto"/>
              <a:ea typeface="Roboto"/>
              <a:cs typeface="Roboto"/>
              <a:sym typeface="Roboto"/>
            </a:endParaRPr>
          </a:p>
          <a:p>
            <a:pPr indent="0" lvl="0" marL="457200" rtl="0" algn="l">
              <a:spcBef>
                <a:spcPts val="0"/>
              </a:spcBef>
              <a:spcAft>
                <a:spcPts val="0"/>
              </a:spcAft>
              <a:buNone/>
            </a:pPr>
            <a:r>
              <a:t/>
            </a:r>
            <a:endParaRPr sz="1400">
              <a:solidFill>
                <a:srgbClr val="222222"/>
              </a:solidFill>
              <a:latin typeface="Roboto"/>
              <a:ea typeface="Roboto"/>
              <a:cs typeface="Roboto"/>
              <a:sym typeface="Roboto"/>
            </a:endParaRPr>
          </a:p>
          <a:p>
            <a:pPr indent="0" lvl="0" marL="0" rtl="0" algn="ctr">
              <a:spcBef>
                <a:spcPts val="0"/>
              </a:spcBef>
              <a:spcAft>
                <a:spcPts val="0"/>
              </a:spcAft>
              <a:buNone/>
            </a:pPr>
            <a:r>
              <a:t/>
            </a:r>
            <a:endParaRPr/>
          </a:p>
        </p:txBody>
      </p:sp>
      <p:sp>
        <p:nvSpPr>
          <p:cNvPr id="97" name="Google Shape;97;p19"/>
          <p:cNvSpPr/>
          <p:nvPr/>
        </p:nvSpPr>
        <p:spPr>
          <a:xfrm>
            <a:off x="5431850" y="3683675"/>
            <a:ext cx="3206100" cy="1352400"/>
          </a:xfrm>
          <a:prstGeom prst="roundRect">
            <a:avLst>
              <a:gd fmla="val 16667" name="adj"/>
            </a:avLst>
          </a:prstGeom>
          <a:solidFill>
            <a:srgbClr val="A4C2F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i="1" lang="en" sz="1800"/>
              <a:t>How does the meaning of </a:t>
            </a:r>
            <a:r>
              <a:rPr b="1" i="1" lang="en" sz="1800"/>
              <a:t>noncommunicable</a:t>
            </a:r>
            <a:r>
              <a:rPr i="1" lang="en" sz="1800"/>
              <a:t> compare to the meaning of </a:t>
            </a:r>
            <a:r>
              <a:rPr b="1" i="1" lang="en" sz="1800"/>
              <a:t>contagious</a:t>
            </a:r>
            <a:r>
              <a:rPr i="1" lang="en" sz="1800"/>
              <a:t>?</a:t>
            </a:r>
            <a:endParaRPr i="1" sz="18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1" name="Shape 101"/>
        <p:cNvGrpSpPr/>
        <p:nvPr/>
      </p:nvGrpSpPr>
      <p:grpSpPr>
        <a:xfrm>
          <a:off x="0" y="0"/>
          <a:ext cx="0" cy="0"/>
          <a:chOff x="0" y="0"/>
          <a:chExt cx="0" cy="0"/>
        </a:xfrm>
      </p:grpSpPr>
      <p:sp>
        <p:nvSpPr>
          <p:cNvPr id="102" name="Google Shape;102;p20"/>
          <p:cNvSpPr txBox="1"/>
          <p:nvPr>
            <p:ph type="ctrTitle"/>
          </p:nvPr>
        </p:nvSpPr>
        <p:spPr>
          <a:xfrm>
            <a:off x="311700" y="744575"/>
            <a:ext cx="8520600" cy="947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3000"/>
              <a:t>Watch this simulation about someone sneezing on a plane.</a:t>
            </a:r>
            <a:endParaRPr sz="3000"/>
          </a:p>
        </p:txBody>
      </p:sp>
      <p:sp>
        <p:nvSpPr>
          <p:cNvPr id="103" name="Google Shape;103;p20"/>
          <p:cNvSpPr txBox="1"/>
          <p:nvPr>
            <p:ph idx="1" type="subTitle"/>
          </p:nvPr>
        </p:nvSpPr>
        <p:spPr>
          <a:xfrm>
            <a:off x="311700" y="4024750"/>
            <a:ext cx="8520600" cy="859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hlink"/>
                </a:solidFill>
                <a:hlinkClick r:id="rId3"/>
              </a:rPr>
              <a:t>How Sneeze Particles Travel Inside an Airplane</a:t>
            </a:r>
            <a:endParaRPr/>
          </a:p>
          <a:p>
            <a:pPr indent="457200" lvl="0" marL="914400" rtl="0" algn="l">
              <a:spcBef>
                <a:spcPts val="0"/>
              </a:spcBef>
              <a:spcAft>
                <a:spcPts val="0"/>
              </a:spcAft>
              <a:buNone/>
            </a:pPr>
            <a:r>
              <a:rPr lang="en" sz="1800"/>
              <a:t>What do you notice?  What do you wonder?</a:t>
            </a:r>
            <a:endParaRPr sz="1800"/>
          </a:p>
          <a:p>
            <a:pPr indent="0" lvl="0" marL="0" rtl="0" algn="l">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p:txBody>
      </p:sp>
      <p:pic>
        <p:nvPicPr>
          <p:cNvPr id="104" name="Google Shape;104;p20"/>
          <p:cNvPicPr preferRelativeResize="0"/>
          <p:nvPr/>
        </p:nvPicPr>
        <p:blipFill>
          <a:blip r:embed="rId4">
            <a:alphaModFix/>
          </a:blip>
          <a:stretch>
            <a:fillRect/>
          </a:stretch>
        </p:blipFill>
        <p:spPr>
          <a:xfrm>
            <a:off x="5740750" y="1350675"/>
            <a:ext cx="3256200" cy="2442150"/>
          </a:xfrm>
          <a:prstGeom prst="rect">
            <a:avLst/>
          </a:prstGeom>
          <a:noFill/>
          <a:ln>
            <a:noFill/>
          </a:ln>
        </p:spPr>
      </p:pic>
      <p:pic>
        <p:nvPicPr>
          <p:cNvPr id="105" name="Google Shape;105;p20"/>
          <p:cNvPicPr preferRelativeResize="0"/>
          <p:nvPr/>
        </p:nvPicPr>
        <p:blipFill>
          <a:blip r:embed="rId5">
            <a:alphaModFix/>
          </a:blip>
          <a:stretch>
            <a:fillRect/>
          </a:stretch>
        </p:blipFill>
        <p:spPr>
          <a:xfrm>
            <a:off x="438900" y="1625775"/>
            <a:ext cx="3217031" cy="202827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9" name="Shape 109"/>
        <p:cNvGrpSpPr/>
        <p:nvPr/>
      </p:nvGrpSpPr>
      <p:grpSpPr>
        <a:xfrm>
          <a:off x="0" y="0"/>
          <a:ext cx="0" cy="0"/>
          <a:chOff x="0" y="0"/>
          <a:chExt cx="0" cy="0"/>
        </a:xfrm>
      </p:grpSpPr>
      <p:sp>
        <p:nvSpPr>
          <p:cNvPr id="110" name="Google Shape;110;p21"/>
          <p:cNvSpPr txBox="1"/>
          <p:nvPr>
            <p:ph type="ctrTitle"/>
          </p:nvPr>
        </p:nvSpPr>
        <p:spPr>
          <a:xfrm>
            <a:off x="107050" y="217300"/>
            <a:ext cx="8520600" cy="3497100"/>
          </a:xfrm>
          <a:prstGeom prst="rect">
            <a:avLst/>
          </a:prstGeom>
        </p:spPr>
        <p:txBody>
          <a:bodyPr anchorCtr="0" anchor="b"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600">
                <a:latin typeface="Times New Roman"/>
                <a:ea typeface="Times New Roman"/>
                <a:cs typeface="Times New Roman"/>
                <a:sym typeface="Times New Roman"/>
              </a:rPr>
              <a:t>You have been feeling pretty awful for the last two weeks and can’t seem to shake whatever bug you’ve got. You decide to head into the local Kaiser Permanente clinic to get checked out.  The waiting room seems more full than you would expect, and you have been told that it will be a longer than usual wait time.  As you settle in, you look around and notice the room is bursting at the seams with people complaining of various symptoms.  You are wondering what is going on with the community. Why are so many people sick right now?  Who is responsible for the care of all of these people?  You wonder if you all have the same illness, and start wondering about what you should be doing to keep yourself and your family healthy.</a:t>
            </a:r>
            <a:endParaRPr sz="2200">
              <a:solidFill>
                <a:srgbClr val="351C75"/>
              </a:solidFill>
              <a:latin typeface="Times New Roman"/>
              <a:ea typeface="Times New Roman"/>
              <a:cs typeface="Times New Roman"/>
              <a:sym typeface="Times New Roman"/>
            </a:endParaRPr>
          </a:p>
          <a:p>
            <a:pPr indent="0" lvl="0" marL="0" rtl="0" algn="l">
              <a:spcBef>
                <a:spcPts val="1200"/>
              </a:spcBef>
              <a:spcAft>
                <a:spcPts val="0"/>
              </a:spcAft>
              <a:buNone/>
            </a:pPr>
            <a:r>
              <a:t/>
            </a:r>
            <a:endParaRPr/>
          </a:p>
        </p:txBody>
      </p:sp>
      <p:pic>
        <p:nvPicPr>
          <p:cNvPr id="111" name="Google Shape;111;p21"/>
          <p:cNvPicPr preferRelativeResize="0"/>
          <p:nvPr/>
        </p:nvPicPr>
        <p:blipFill>
          <a:blip r:embed="rId3">
            <a:alphaModFix/>
          </a:blip>
          <a:stretch>
            <a:fillRect/>
          </a:stretch>
        </p:blipFill>
        <p:spPr>
          <a:xfrm>
            <a:off x="6883415" y="2571750"/>
            <a:ext cx="1994635" cy="230010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